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Gotham Bold" charset="1" panose="00000000000000000000"/>
      <p:regular r:id="rId26"/>
    </p:embeddedFont>
    <p:embeddedFont>
      <p:font typeface="Saira Light" charset="1" panose="00000400000000000000"/>
      <p:regular r:id="rId27"/>
    </p:embeddedFont>
    <p:embeddedFont>
      <p:font typeface="Saira" charset="1" panose="00000500000000000000"/>
      <p:regular r:id="rId28"/>
    </p:embeddedFont>
    <p:embeddedFont>
      <p:font typeface="Saira Bold" charset="1" panose="00000800000000000000"/>
      <p:regular r:id="rId29"/>
    </p:embeddedFont>
    <p:embeddedFont>
      <p:font typeface="Shrikhand" charset="1" panose="02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grpSp>
        <p:nvGrpSpPr>
          <p:cNvPr name="Group 2" id="2"/>
          <p:cNvGrpSpPr/>
          <p:nvPr/>
        </p:nvGrpSpPr>
        <p:grpSpPr>
          <a:xfrm rot="0">
            <a:off x="-1850916" y="9077277"/>
            <a:ext cx="3086100" cy="181023"/>
            <a:chOff x="0" y="0"/>
            <a:chExt cx="812800" cy="47677"/>
          </a:xfrm>
        </p:grpSpPr>
        <p:sp>
          <p:nvSpPr>
            <p:cNvPr name="Freeform 3" id="3"/>
            <p:cNvSpPr/>
            <p:nvPr/>
          </p:nvSpPr>
          <p:spPr>
            <a:xfrm flipH="false" flipV="false" rot="0">
              <a:off x="0" y="0"/>
              <a:ext cx="812800" cy="47677"/>
            </a:xfrm>
            <a:custGeom>
              <a:avLst/>
              <a:gdLst/>
              <a:ahLst/>
              <a:cxnLst/>
              <a:rect r="r" b="b" t="t" l="l"/>
              <a:pathLst>
                <a:path h="47677" w="812800">
                  <a:moveTo>
                    <a:pt x="0" y="0"/>
                  </a:moveTo>
                  <a:lnTo>
                    <a:pt x="812800" y="0"/>
                  </a:lnTo>
                  <a:lnTo>
                    <a:pt x="812800" y="47677"/>
                  </a:lnTo>
                  <a:lnTo>
                    <a:pt x="0" y="47677"/>
                  </a:lnTo>
                  <a:close/>
                </a:path>
              </a:pathLst>
            </a:custGeom>
            <a:solidFill>
              <a:srgbClr val="60D621"/>
            </a:solidFill>
          </p:spPr>
        </p:sp>
        <p:sp>
          <p:nvSpPr>
            <p:cNvPr name="TextBox 4" id="4"/>
            <p:cNvSpPr txBox="true"/>
            <p:nvPr/>
          </p:nvSpPr>
          <p:spPr>
            <a:xfrm>
              <a:off x="0" y="-47625"/>
              <a:ext cx="812800" cy="95302"/>
            </a:xfrm>
            <a:prstGeom prst="rect">
              <a:avLst/>
            </a:prstGeom>
          </p:spPr>
          <p:txBody>
            <a:bodyPr anchor="ctr" rtlCol="false" tIns="50800" lIns="50800" bIns="50800" rIns="50800"/>
            <a:lstStyle/>
            <a:p>
              <a:pPr algn="ctr">
                <a:lnSpc>
                  <a:spcPts val="3519"/>
                </a:lnSpc>
              </a:pPr>
            </a:p>
          </p:txBody>
        </p:sp>
      </p:grpSp>
      <p:sp>
        <p:nvSpPr>
          <p:cNvPr name="Freeform 5" id="5"/>
          <p:cNvSpPr/>
          <p:nvPr/>
        </p:nvSpPr>
        <p:spPr>
          <a:xfrm flipH="true" flipV="false" rot="0">
            <a:off x="8702109" y="686379"/>
            <a:ext cx="9585891" cy="9585891"/>
          </a:xfrm>
          <a:custGeom>
            <a:avLst/>
            <a:gdLst/>
            <a:ahLst/>
            <a:cxnLst/>
            <a:rect r="r" b="b" t="t" l="l"/>
            <a:pathLst>
              <a:path h="9585891" w="9585891">
                <a:moveTo>
                  <a:pt x="9585891" y="0"/>
                </a:moveTo>
                <a:lnTo>
                  <a:pt x="0" y="0"/>
                </a:lnTo>
                <a:lnTo>
                  <a:pt x="0" y="9585891"/>
                </a:lnTo>
                <a:lnTo>
                  <a:pt x="9585891" y="9585891"/>
                </a:lnTo>
                <a:lnTo>
                  <a:pt x="9585891" y="0"/>
                </a:lnTo>
                <a:close/>
              </a:path>
            </a:pathLst>
          </a:custGeom>
          <a:blipFill>
            <a:blip r:embed="rId2"/>
            <a:stretch>
              <a:fillRect l="0" t="0" r="0" b="0"/>
            </a:stretch>
          </a:blipFill>
        </p:spPr>
      </p:sp>
      <p:sp>
        <p:nvSpPr>
          <p:cNvPr name="Freeform 6" id="6"/>
          <p:cNvSpPr/>
          <p:nvPr/>
        </p:nvSpPr>
        <p:spPr>
          <a:xfrm flipH="false" flipV="false" rot="0">
            <a:off x="1028700" y="1028700"/>
            <a:ext cx="1335999" cy="1608265"/>
          </a:xfrm>
          <a:custGeom>
            <a:avLst/>
            <a:gdLst/>
            <a:ahLst/>
            <a:cxnLst/>
            <a:rect r="r" b="b" t="t" l="l"/>
            <a:pathLst>
              <a:path h="1608265" w="1335999">
                <a:moveTo>
                  <a:pt x="0" y="0"/>
                </a:moveTo>
                <a:lnTo>
                  <a:pt x="1335999" y="0"/>
                </a:lnTo>
                <a:lnTo>
                  <a:pt x="1335999" y="1608265"/>
                </a:lnTo>
                <a:lnTo>
                  <a:pt x="0" y="1608265"/>
                </a:lnTo>
                <a:lnTo>
                  <a:pt x="0" y="0"/>
                </a:lnTo>
                <a:close/>
              </a:path>
            </a:pathLst>
          </a:custGeom>
          <a:blipFill>
            <a:blip r:embed="rId3"/>
            <a:stretch>
              <a:fillRect l="0" t="0" r="0" b="0"/>
            </a:stretch>
          </a:blipFill>
        </p:spPr>
      </p:sp>
      <p:sp>
        <p:nvSpPr>
          <p:cNvPr name="TextBox 7" id="7"/>
          <p:cNvSpPr txBox="true"/>
          <p:nvPr/>
        </p:nvSpPr>
        <p:spPr>
          <a:xfrm rot="0">
            <a:off x="1028700" y="3665638"/>
            <a:ext cx="10992625" cy="1717676"/>
          </a:xfrm>
          <a:prstGeom prst="rect">
            <a:avLst/>
          </a:prstGeom>
        </p:spPr>
        <p:txBody>
          <a:bodyPr anchor="t" rtlCol="false" tIns="0" lIns="0" bIns="0" rIns="0">
            <a:spAutoFit/>
          </a:bodyPr>
          <a:lstStyle/>
          <a:p>
            <a:pPr algn="l">
              <a:lnSpc>
                <a:spcPts val="13999"/>
              </a:lnSpc>
              <a:spcBef>
                <a:spcPct val="0"/>
              </a:spcBef>
            </a:pPr>
            <a:r>
              <a:rPr lang="en-US" b="true" sz="9999">
                <a:solidFill>
                  <a:srgbClr val="60CD31"/>
                </a:solidFill>
                <a:latin typeface="Gotham Bold"/>
                <a:ea typeface="Gotham Bold"/>
                <a:cs typeface="Gotham Bold"/>
                <a:sym typeface="Gotham Bold"/>
              </a:rPr>
              <a:t>Deep learning</a:t>
            </a:r>
          </a:p>
        </p:txBody>
      </p:sp>
      <p:sp>
        <p:nvSpPr>
          <p:cNvPr name="TextBox 8" id="8"/>
          <p:cNvSpPr txBox="true"/>
          <p:nvPr/>
        </p:nvSpPr>
        <p:spPr>
          <a:xfrm rot="0">
            <a:off x="1028700" y="2560765"/>
            <a:ext cx="5943776" cy="1539864"/>
          </a:xfrm>
          <a:prstGeom prst="rect">
            <a:avLst/>
          </a:prstGeom>
        </p:spPr>
        <p:txBody>
          <a:bodyPr anchor="t" rtlCol="false" tIns="0" lIns="0" bIns="0" rIns="0">
            <a:spAutoFit/>
          </a:bodyPr>
          <a:lstStyle/>
          <a:p>
            <a:pPr algn="l">
              <a:lnSpc>
                <a:spcPts val="12520"/>
              </a:lnSpc>
              <a:spcBef>
                <a:spcPct val="0"/>
              </a:spcBef>
            </a:pPr>
            <a:r>
              <a:rPr lang="en-US" b="true" sz="8942">
                <a:solidFill>
                  <a:srgbClr val="3C3C3C"/>
                </a:solidFill>
                <a:latin typeface="Gotham Bold"/>
                <a:ea typeface="Gotham Bold"/>
                <a:cs typeface="Gotham Bold"/>
                <a:sym typeface="Gotham Bold"/>
              </a:rPr>
              <a:t>PROJET</a:t>
            </a:r>
          </a:p>
        </p:txBody>
      </p:sp>
      <p:sp>
        <p:nvSpPr>
          <p:cNvPr name="TextBox 9" id="9"/>
          <p:cNvSpPr txBox="true"/>
          <p:nvPr/>
        </p:nvSpPr>
        <p:spPr>
          <a:xfrm rot="0">
            <a:off x="1028700" y="5777029"/>
            <a:ext cx="9899545" cy="1091439"/>
          </a:xfrm>
          <a:prstGeom prst="rect">
            <a:avLst/>
          </a:prstGeom>
        </p:spPr>
        <p:txBody>
          <a:bodyPr anchor="t" rtlCol="false" tIns="0" lIns="0" bIns="0" rIns="0">
            <a:spAutoFit/>
          </a:bodyPr>
          <a:lstStyle/>
          <a:p>
            <a:pPr algn="l" marL="0" indent="0" lvl="0">
              <a:lnSpc>
                <a:spcPts val="4416"/>
              </a:lnSpc>
              <a:spcBef>
                <a:spcPct val="0"/>
              </a:spcBef>
            </a:pPr>
            <a:r>
              <a:rPr lang="en-US" sz="3154" spc="157">
                <a:solidFill>
                  <a:srgbClr val="2C2B2B"/>
                </a:solidFill>
                <a:latin typeface="Saira Light"/>
                <a:ea typeface="Saira Light"/>
                <a:cs typeface="Saira Light"/>
                <a:sym typeface="Saira Light"/>
              </a:rPr>
              <a:t>P</a:t>
            </a:r>
            <a:r>
              <a:rPr lang="en-US" sz="3154" spc="157" strike="noStrike" u="none">
                <a:solidFill>
                  <a:srgbClr val="2C2B2B"/>
                </a:solidFill>
                <a:latin typeface="Saira Light"/>
                <a:ea typeface="Saira Light"/>
                <a:cs typeface="Saira Light"/>
                <a:sym typeface="Saira Light"/>
              </a:rPr>
              <a:t>révision de la Demande Électrique Britannique</a:t>
            </a:r>
          </a:p>
          <a:p>
            <a:pPr algn="l" marL="0" indent="0" lvl="0">
              <a:lnSpc>
                <a:spcPts val="4416"/>
              </a:lnSpc>
              <a:spcBef>
                <a:spcPct val="0"/>
              </a:spcBef>
            </a:pPr>
          </a:p>
        </p:txBody>
      </p:sp>
      <p:sp>
        <p:nvSpPr>
          <p:cNvPr name="TextBox 10" id="10"/>
          <p:cNvSpPr txBox="true"/>
          <p:nvPr/>
        </p:nvSpPr>
        <p:spPr>
          <a:xfrm rot="0">
            <a:off x="1696700" y="8309102"/>
            <a:ext cx="5662839" cy="949198"/>
          </a:xfrm>
          <a:prstGeom prst="rect">
            <a:avLst/>
          </a:prstGeom>
        </p:spPr>
        <p:txBody>
          <a:bodyPr anchor="t" rtlCol="false" tIns="0" lIns="0" bIns="0" rIns="0">
            <a:spAutoFit/>
          </a:bodyPr>
          <a:lstStyle/>
          <a:p>
            <a:pPr algn="l">
              <a:lnSpc>
                <a:spcPts val="3856"/>
              </a:lnSpc>
            </a:pPr>
            <a:r>
              <a:rPr lang="en-US" sz="2754" spc="137">
                <a:solidFill>
                  <a:srgbClr val="2C2B2B"/>
                </a:solidFill>
                <a:latin typeface="Saira Light"/>
                <a:ea typeface="Saira Light"/>
                <a:cs typeface="Saira Light"/>
                <a:sym typeface="Saira Light"/>
              </a:rPr>
              <a:t>Réalise Par: </a:t>
            </a:r>
          </a:p>
          <a:p>
            <a:pPr algn="l" marL="0" indent="0" lvl="0">
              <a:lnSpc>
                <a:spcPts val="3856"/>
              </a:lnSpc>
              <a:spcBef>
                <a:spcPct val="0"/>
              </a:spcBef>
            </a:pPr>
            <a:r>
              <a:rPr lang="en-US" sz="2754" spc="137">
                <a:solidFill>
                  <a:srgbClr val="2C2B2B"/>
                </a:solidFill>
                <a:latin typeface="Saira Light"/>
                <a:ea typeface="Saira Light"/>
                <a:cs typeface="Saira Light"/>
                <a:sym typeface="Saira Light"/>
              </a:rPr>
              <a:t>Abdoulfatah Omar Hassan</a:t>
            </a:r>
          </a:p>
        </p:txBody>
      </p:sp>
      <p:sp>
        <p:nvSpPr>
          <p:cNvPr name="TextBox 11" id="11"/>
          <p:cNvSpPr txBox="true"/>
          <p:nvPr/>
        </p:nvSpPr>
        <p:spPr>
          <a:xfrm rot="0">
            <a:off x="2566400" y="1341656"/>
            <a:ext cx="6824146" cy="934727"/>
          </a:xfrm>
          <a:prstGeom prst="rect">
            <a:avLst/>
          </a:prstGeom>
        </p:spPr>
        <p:txBody>
          <a:bodyPr anchor="t" rtlCol="false" tIns="0" lIns="0" bIns="0" rIns="0">
            <a:spAutoFit/>
          </a:bodyPr>
          <a:lstStyle/>
          <a:p>
            <a:pPr algn="l" marL="0" indent="0" lvl="0">
              <a:lnSpc>
                <a:spcPts val="3895"/>
              </a:lnSpc>
              <a:spcBef>
                <a:spcPct val="0"/>
              </a:spcBef>
            </a:pPr>
            <a:r>
              <a:rPr lang="en-US" sz="2782" spc="139">
                <a:solidFill>
                  <a:srgbClr val="2C2B2B"/>
                </a:solidFill>
                <a:latin typeface="Saira Light"/>
                <a:ea typeface="Saira Light"/>
                <a:cs typeface="Saira Light"/>
                <a:sym typeface="Saira Light"/>
              </a:rPr>
              <a:t>École Nationale des Sciences Appliquées de Tétouan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1415757" y="2088765"/>
            <a:ext cx="7268342" cy="2743799"/>
          </a:xfrm>
          <a:custGeom>
            <a:avLst/>
            <a:gdLst/>
            <a:ahLst/>
            <a:cxnLst/>
            <a:rect r="r" b="b" t="t" l="l"/>
            <a:pathLst>
              <a:path h="2743799" w="7268342">
                <a:moveTo>
                  <a:pt x="0" y="0"/>
                </a:moveTo>
                <a:lnTo>
                  <a:pt x="7268342" y="0"/>
                </a:lnTo>
                <a:lnTo>
                  <a:pt x="7268342" y="2743799"/>
                </a:lnTo>
                <a:lnTo>
                  <a:pt x="0" y="2743799"/>
                </a:lnTo>
                <a:lnTo>
                  <a:pt x="0" y="0"/>
                </a:lnTo>
                <a:close/>
              </a:path>
            </a:pathLst>
          </a:custGeom>
          <a:blipFill>
            <a:blip r:embed="rId2"/>
            <a:stretch>
              <a:fillRect l="0" t="0" r="0" b="0"/>
            </a:stretch>
          </a:blipFill>
        </p:spPr>
      </p:sp>
      <p:sp>
        <p:nvSpPr>
          <p:cNvPr name="Freeform 3" id="3"/>
          <p:cNvSpPr/>
          <p:nvPr/>
        </p:nvSpPr>
        <p:spPr>
          <a:xfrm flipH="false" flipV="false" rot="0">
            <a:off x="8514583" y="6119642"/>
            <a:ext cx="7236228" cy="3645250"/>
          </a:xfrm>
          <a:custGeom>
            <a:avLst/>
            <a:gdLst/>
            <a:ahLst/>
            <a:cxnLst/>
            <a:rect r="r" b="b" t="t" l="l"/>
            <a:pathLst>
              <a:path h="3645250" w="7236228">
                <a:moveTo>
                  <a:pt x="0" y="0"/>
                </a:moveTo>
                <a:lnTo>
                  <a:pt x="7236228" y="0"/>
                </a:lnTo>
                <a:lnTo>
                  <a:pt x="7236228" y="3645250"/>
                </a:lnTo>
                <a:lnTo>
                  <a:pt x="0" y="3645250"/>
                </a:lnTo>
                <a:lnTo>
                  <a:pt x="0" y="0"/>
                </a:lnTo>
                <a:close/>
              </a:path>
            </a:pathLst>
          </a:custGeom>
          <a:blipFill>
            <a:blip r:embed="rId3"/>
            <a:stretch>
              <a:fillRect l="0" t="0" r="0" b="0"/>
            </a:stretch>
          </a:blipFill>
        </p:spPr>
      </p:sp>
      <p:sp>
        <p:nvSpPr>
          <p:cNvPr name="TextBox 4" id="4"/>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ANALYSE</a:t>
            </a:r>
            <a:r>
              <a:rPr lang="en-US" b="true" sz="5977">
                <a:solidFill>
                  <a:srgbClr val="60CD31"/>
                </a:solidFill>
                <a:latin typeface="Gotham Bold"/>
                <a:ea typeface="Gotham Bold"/>
                <a:cs typeface="Gotham Bold"/>
                <a:sym typeface="Gotham Bold"/>
              </a:rPr>
              <a:t> EXPLORATOIRE</a:t>
            </a:r>
          </a:p>
        </p:txBody>
      </p:sp>
      <p:sp>
        <p:nvSpPr>
          <p:cNvPr name="TextBox 5" id="5"/>
          <p:cNvSpPr txBox="true"/>
          <p:nvPr/>
        </p:nvSpPr>
        <p:spPr>
          <a:xfrm rot="0">
            <a:off x="3554235" y="4873347"/>
            <a:ext cx="9023272" cy="1553845"/>
          </a:xfrm>
          <a:prstGeom prst="rect">
            <a:avLst/>
          </a:prstGeom>
        </p:spPr>
        <p:txBody>
          <a:bodyPr anchor="t" rtlCol="false" tIns="0" lIns="0" bIns="0" rIns="0">
            <a:spAutoFit/>
          </a:bodyPr>
          <a:lstStyle/>
          <a:p>
            <a:pPr algn="l" marL="0" indent="0" lvl="0">
              <a:lnSpc>
                <a:spcPts val="3080"/>
              </a:lnSpc>
              <a:spcBef>
                <a:spcPct val="0"/>
              </a:spcBef>
            </a:pPr>
            <a:r>
              <a:rPr lang="en-US" sz="2200" spc="110">
                <a:solidFill>
                  <a:srgbClr val="000000"/>
                </a:solidFill>
                <a:latin typeface="Saira Light"/>
                <a:ea typeface="Saira Light"/>
                <a:cs typeface="Saira Light"/>
                <a:sym typeface="Saira Light"/>
              </a:rPr>
              <a:t>Bien qu'il s'agisse de valeurs moyennes annuelles, on observe une tendance à la baisse de la consommation d'électricité. On peut superposer la consommation d'électricité sur deux ans pour la comparer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2882857" y="4780466"/>
            <a:ext cx="11583711" cy="4199095"/>
          </a:xfrm>
          <a:custGeom>
            <a:avLst/>
            <a:gdLst/>
            <a:ahLst/>
            <a:cxnLst/>
            <a:rect r="r" b="b" t="t" l="l"/>
            <a:pathLst>
              <a:path h="4199095" w="11583711">
                <a:moveTo>
                  <a:pt x="0" y="0"/>
                </a:moveTo>
                <a:lnTo>
                  <a:pt x="11583710" y="0"/>
                </a:lnTo>
                <a:lnTo>
                  <a:pt x="11583710" y="4199095"/>
                </a:lnTo>
                <a:lnTo>
                  <a:pt x="0" y="4199095"/>
                </a:lnTo>
                <a:lnTo>
                  <a:pt x="0" y="0"/>
                </a:lnTo>
                <a:close/>
              </a:path>
            </a:pathLst>
          </a:custGeom>
          <a:blipFill>
            <a:blip r:embed="rId2"/>
            <a:stretch>
              <a:fillRect l="0" t="0" r="0" b="0"/>
            </a:stretch>
          </a:blipFill>
        </p:spPr>
      </p:sp>
      <p:sp>
        <p:nvSpPr>
          <p:cNvPr name="TextBox 3" id="3"/>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Modèles</a:t>
            </a:r>
            <a:r>
              <a:rPr lang="en-US" b="true" sz="5977">
                <a:solidFill>
                  <a:srgbClr val="60CD31"/>
                </a:solidFill>
                <a:latin typeface="Gotham Bold"/>
                <a:ea typeface="Gotham Bold"/>
                <a:cs typeface="Gotham Bold"/>
                <a:sym typeface="Gotham Bold"/>
              </a:rPr>
              <a:t> à implémenter</a:t>
            </a:r>
          </a:p>
        </p:txBody>
      </p:sp>
      <p:sp>
        <p:nvSpPr>
          <p:cNvPr name="TextBox 4" id="4"/>
          <p:cNvSpPr txBox="true"/>
          <p:nvPr/>
        </p:nvSpPr>
        <p:spPr>
          <a:xfrm rot="0">
            <a:off x="1028700" y="2645596"/>
            <a:ext cx="9023272" cy="1944370"/>
          </a:xfrm>
          <a:prstGeom prst="rect">
            <a:avLst/>
          </a:prstGeom>
        </p:spPr>
        <p:txBody>
          <a:bodyPr anchor="t" rtlCol="false" tIns="0" lIns="0" bIns="0" rIns="0">
            <a:spAutoFit/>
          </a:bodyPr>
          <a:lstStyle/>
          <a:p>
            <a:pPr algn="l">
              <a:lnSpc>
                <a:spcPts val="3080"/>
              </a:lnSpc>
            </a:pPr>
            <a:r>
              <a:rPr lang="en-US" sz="2200" spc="110">
                <a:solidFill>
                  <a:srgbClr val="000000"/>
                </a:solidFill>
                <a:latin typeface="Saira Light"/>
                <a:ea typeface="Saira Light"/>
                <a:cs typeface="Saira Light"/>
                <a:sym typeface="Saira Light"/>
              </a:rPr>
              <a:t>La séparation des données a suivi une approche temporelle stricte : </a:t>
            </a:r>
          </a:p>
          <a:p>
            <a:pPr algn="l" marL="474981" indent="-237491" lvl="1">
              <a:lnSpc>
                <a:spcPts val="3080"/>
              </a:lnSpc>
              <a:buFont typeface="Arial"/>
              <a:buChar char="•"/>
            </a:pPr>
            <a:r>
              <a:rPr lang="en-US" sz="2200" spc="110">
                <a:solidFill>
                  <a:srgbClr val="000000"/>
                </a:solidFill>
                <a:latin typeface="Saira Light"/>
                <a:ea typeface="Saira Light"/>
                <a:cs typeface="Saira Light"/>
                <a:sym typeface="Saira Light"/>
              </a:rPr>
              <a:t>Période d'entraînement : 2009-2019</a:t>
            </a:r>
          </a:p>
          <a:p>
            <a:pPr algn="l" marL="474981" indent="-237491" lvl="1">
              <a:lnSpc>
                <a:spcPts val="3080"/>
              </a:lnSpc>
              <a:buFont typeface="Arial"/>
              <a:buChar char="•"/>
            </a:pPr>
            <a:r>
              <a:rPr lang="en-US" sz="2200" spc="110">
                <a:solidFill>
                  <a:srgbClr val="000000"/>
                </a:solidFill>
                <a:latin typeface="Saira Light"/>
                <a:ea typeface="Saira Light"/>
                <a:cs typeface="Saira Light"/>
                <a:sym typeface="Saira Light"/>
              </a:rPr>
              <a:t>Période de test : 2019-2021</a:t>
            </a:r>
          </a:p>
          <a:p>
            <a:pPr algn="l" marL="474981" indent="-237491" lvl="1">
              <a:lnSpc>
                <a:spcPts val="3080"/>
              </a:lnSpc>
              <a:buFont typeface="Arial"/>
              <a:buChar char="•"/>
            </a:pPr>
            <a:r>
              <a:rPr lang="en-US" sz="2200" spc="110">
                <a:solidFill>
                  <a:srgbClr val="000000"/>
                </a:solidFill>
                <a:latin typeface="Saira Light"/>
                <a:ea typeface="Saira Light"/>
                <a:cs typeface="Saira Light"/>
                <a:sym typeface="Saira Light"/>
              </a:rPr>
              <a:t>Période de validation : 2021-2024</a:t>
            </a:r>
          </a:p>
        </p:txBody>
      </p:sp>
      <p:sp>
        <p:nvSpPr>
          <p:cNvPr name="TextBox 5" id="5"/>
          <p:cNvSpPr txBox="true"/>
          <p:nvPr/>
        </p:nvSpPr>
        <p:spPr>
          <a:xfrm rot="0">
            <a:off x="1028700" y="2080446"/>
            <a:ext cx="4008608"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Training - test split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18485" y="3999416"/>
            <a:ext cx="11301259" cy="3884808"/>
          </a:xfrm>
          <a:custGeom>
            <a:avLst/>
            <a:gdLst/>
            <a:ahLst/>
            <a:cxnLst/>
            <a:rect r="r" b="b" t="t" l="l"/>
            <a:pathLst>
              <a:path h="3884808" w="11301259">
                <a:moveTo>
                  <a:pt x="0" y="0"/>
                </a:moveTo>
                <a:lnTo>
                  <a:pt x="11301259" y="0"/>
                </a:lnTo>
                <a:lnTo>
                  <a:pt x="11301259" y="3884808"/>
                </a:lnTo>
                <a:lnTo>
                  <a:pt x="0" y="3884808"/>
                </a:lnTo>
                <a:lnTo>
                  <a:pt x="0" y="0"/>
                </a:lnTo>
                <a:close/>
              </a:path>
            </a:pathLst>
          </a:custGeom>
          <a:blipFill>
            <a:blip r:embed="rId2"/>
            <a:stretch>
              <a:fillRect l="0" t="0" r="0" b="0"/>
            </a:stretch>
          </a:blipFill>
        </p:spPr>
      </p:sp>
      <p:sp>
        <p:nvSpPr>
          <p:cNvPr name="Freeform 3" id="3"/>
          <p:cNvSpPr/>
          <p:nvPr/>
        </p:nvSpPr>
        <p:spPr>
          <a:xfrm flipH="false" flipV="false" rot="0">
            <a:off x="3697430" y="8212430"/>
            <a:ext cx="10893140" cy="1045870"/>
          </a:xfrm>
          <a:custGeom>
            <a:avLst/>
            <a:gdLst/>
            <a:ahLst/>
            <a:cxnLst/>
            <a:rect r="r" b="b" t="t" l="l"/>
            <a:pathLst>
              <a:path h="1045870" w="10893140">
                <a:moveTo>
                  <a:pt x="0" y="0"/>
                </a:moveTo>
                <a:lnTo>
                  <a:pt x="10893140" y="0"/>
                </a:lnTo>
                <a:lnTo>
                  <a:pt x="10893140" y="1045870"/>
                </a:lnTo>
                <a:lnTo>
                  <a:pt x="0" y="1045870"/>
                </a:lnTo>
                <a:lnTo>
                  <a:pt x="0" y="0"/>
                </a:lnTo>
                <a:close/>
              </a:path>
            </a:pathLst>
          </a:custGeom>
          <a:blipFill>
            <a:blip r:embed="rId3"/>
            <a:stretch>
              <a:fillRect l="0" t="0" r="0" b="0"/>
            </a:stretch>
          </a:blipFill>
        </p:spPr>
      </p:sp>
      <p:sp>
        <p:nvSpPr>
          <p:cNvPr name="TextBox 4" id="4"/>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Modèles</a:t>
            </a:r>
            <a:r>
              <a:rPr lang="en-US" b="true" sz="5977">
                <a:solidFill>
                  <a:srgbClr val="60CD31"/>
                </a:solidFill>
                <a:latin typeface="Gotham Bold"/>
                <a:ea typeface="Gotham Bold"/>
                <a:cs typeface="Gotham Bold"/>
                <a:sym typeface="Gotham Bold"/>
              </a:rPr>
              <a:t> à implémenter</a:t>
            </a:r>
          </a:p>
        </p:txBody>
      </p:sp>
      <p:sp>
        <p:nvSpPr>
          <p:cNvPr name="TextBox 5" id="5"/>
          <p:cNvSpPr txBox="true"/>
          <p:nvPr/>
        </p:nvSpPr>
        <p:spPr>
          <a:xfrm rot="0">
            <a:off x="1028700" y="2645596"/>
            <a:ext cx="9023272" cy="1163320"/>
          </a:xfrm>
          <a:prstGeom prst="rect">
            <a:avLst/>
          </a:prstGeom>
        </p:spPr>
        <p:txBody>
          <a:bodyPr anchor="t" rtlCol="false" tIns="0" lIns="0" bIns="0" rIns="0">
            <a:spAutoFit/>
          </a:bodyPr>
          <a:lstStyle/>
          <a:p>
            <a:pPr algn="l">
              <a:lnSpc>
                <a:spcPts val="3080"/>
              </a:lnSpc>
            </a:pPr>
            <a:r>
              <a:rPr lang="en-US" sz="2200" spc="110">
                <a:solidFill>
                  <a:srgbClr val="000000"/>
                </a:solidFill>
                <a:latin typeface="Saira Light"/>
                <a:ea typeface="Saira Light"/>
                <a:cs typeface="Saira Light"/>
                <a:sym typeface="Saira Light"/>
              </a:rPr>
              <a:t>Le premier modèle XGBoost est une version simple avec quelques paramètres prédéfinis et une séparation classique entre les donn</a:t>
            </a:r>
            <a:r>
              <a:rPr lang="en-US" sz="2200" spc="110">
                <a:solidFill>
                  <a:srgbClr val="000000"/>
                </a:solidFill>
                <a:latin typeface="Saira Light"/>
                <a:ea typeface="Saira Light"/>
                <a:cs typeface="Saira Light"/>
                <a:sym typeface="Saira Light"/>
              </a:rPr>
              <a:t>ées d’entraînement et de test.</a:t>
            </a:r>
          </a:p>
        </p:txBody>
      </p:sp>
      <p:sp>
        <p:nvSpPr>
          <p:cNvPr name="TextBox 6" id="6"/>
          <p:cNvSpPr txBox="true"/>
          <p:nvPr/>
        </p:nvSpPr>
        <p:spPr>
          <a:xfrm rot="0">
            <a:off x="1028700" y="2080446"/>
            <a:ext cx="4008608"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Modèle XGBoost simple</a:t>
            </a:r>
          </a:p>
        </p:txBody>
      </p:sp>
      <p:sp>
        <p:nvSpPr>
          <p:cNvPr name="TextBox 7" id="7"/>
          <p:cNvSpPr txBox="true"/>
          <p:nvPr/>
        </p:nvSpPr>
        <p:spPr>
          <a:xfrm rot="0">
            <a:off x="12639842" y="5169025"/>
            <a:ext cx="4875630" cy="1163320"/>
          </a:xfrm>
          <a:prstGeom prst="rect">
            <a:avLst/>
          </a:prstGeom>
        </p:spPr>
        <p:txBody>
          <a:bodyPr anchor="t" rtlCol="false" tIns="0" lIns="0" bIns="0" rIns="0">
            <a:spAutoFit/>
          </a:bodyPr>
          <a:lstStyle/>
          <a:p>
            <a:pPr algn="l">
              <a:lnSpc>
                <a:spcPts val="3080"/>
              </a:lnSpc>
            </a:pPr>
            <a:r>
              <a:rPr lang="en-US" sz="2200" spc="110">
                <a:solidFill>
                  <a:srgbClr val="000000"/>
                </a:solidFill>
                <a:latin typeface="Saira Light"/>
                <a:ea typeface="Saira Light"/>
                <a:cs typeface="Saira Light"/>
                <a:sym typeface="Saira Light"/>
              </a:rPr>
              <a:t>Comme on peut le constater, le modèle peine à reproduire les pic</a:t>
            </a:r>
            <a:r>
              <a:rPr lang="en-US" sz="2200" spc="110">
                <a:solidFill>
                  <a:srgbClr val="000000"/>
                </a:solidFill>
                <a:latin typeface="Saira Light"/>
                <a:ea typeface="Saira Light"/>
                <a:cs typeface="Saira Light"/>
                <a:sym typeface="Saira Light"/>
              </a:rPr>
              <a:t>s et les creux.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2338489" y="2693221"/>
            <a:ext cx="12503007" cy="3750902"/>
          </a:xfrm>
          <a:custGeom>
            <a:avLst/>
            <a:gdLst/>
            <a:ahLst/>
            <a:cxnLst/>
            <a:rect r="r" b="b" t="t" l="l"/>
            <a:pathLst>
              <a:path h="3750902" w="12503007">
                <a:moveTo>
                  <a:pt x="0" y="0"/>
                </a:moveTo>
                <a:lnTo>
                  <a:pt x="12503007" y="0"/>
                </a:lnTo>
                <a:lnTo>
                  <a:pt x="12503007" y="3750902"/>
                </a:lnTo>
                <a:lnTo>
                  <a:pt x="0" y="3750902"/>
                </a:lnTo>
                <a:lnTo>
                  <a:pt x="0" y="0"/>
                </a:lnTo>
                <a:close/>
              </a:path>
            </a:pathLst>
          </a:custGeom>
          <a:blipFill>
            <a:blip r:embed="rId2"/>
            <a:stretch>
              <a:fillRect l="0" t="0" r="0" b="0"/>
            </a:stretch>
          </a:blipFill>
        </p:spPr>
      </p:sp>
      <p:sp>
        <p:nvSpPr>
          <p:cNvPr name="Freeform 3" id="3"/>
          <p:cNvSpPr/>
          <p:nvPr/>
        </p:nvSpPr>
        <p:spPr>
          <a:xfrm flipH="false" flipV="false" rot="0">
            <a:off x="2983922" y="8219999"/>
            <a:ext cx="11212140" cy="973074"/>
          </a:xfrm>
          <a:custGeom>
            <a:avLst/>
            <a:gdLst/>
            <a:ahLst/>
            <a:cxnLst/>
            <a:rect r="r" b="b" t="t" l="l"/>
            <a:pathLst>
              <a:path h="973074" w="11212140">
                <a:moveTo>
                  <a:pt x="0" y="0"/>
                </a:moveTo>
                <a:lnTo>
                  <a:pt x="11212140" y="0"/>
                </a:lnTo>
                <a:lnTo>
                  <a:pt x="11212140" y="973075"/>
                </a:lnTo>
                <a:lnTo>
                  <a:pt x="0" y="973075"/>
                </a:lnTo>
                <a:lnTo>
                  <a:pt x="0" y="0"/>
                </a:lnTo>
                <a:close/>
              </a:path>
            </a:pathLst>
          </a:custGeom>
          <a:blipFill>
            <a:blip r:embed="rId3"/>
            <a:stretch>
              <a:fillRect l="0" t="0" r="0" b="0"/>
            </a:stretch>
          </a:blipFill>
        </p:spPr>
      </p:sp>
      <p:sp>
        <p:nvSpPr>
          <p:cNvPr name="TextBox 4" id="4"/>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Modèles</a:t>
            </a:r>
            <a:r>
              <a:rPr lang="en-US" b="true" sz="5977">
                <a:solidFill>
                  <a:srgbClr val="60CD31"/>
                </a:solidFill>
                <a:latin typeface="Gotham Bold"/>
                <a:ea typeface="Gotham Bold"/>
                <a:cs typeface="Gotham Bold"/>
                <a:sym typeface="Gotham Bold"/>
              </a:rPr>
              <a:t> à implémenter</a:t>
            </a:r>
          </a:p>
        </p:txBody>
      </p:sp>
      <p:sp>
        <p:nvSpPr>
          <p:cNvPr name="TextBox 5" id="5"/>
          <p:cNvSpPr txBox="true"/>
          <p:nvPr/>
        </p:nvSpPr>
        <p:spPr>
          <a:xfrm rot="0">
            <a:off x="2426329" y="6923330"/>
            <a:ext cx="12327327" cy="772795"/>
          </a:xfrm>
          <a:prstGeom prst="rect">
            <a:avLst/>
          </a:prstGeom>
        </p:spPr>
        <p:txBody>
          <a:bodyPr anchor="t" rtlCol="false" tIns="0" lIns="0" bIns="0" rIns="0">
            <a:spAutoFit/>
          </a:bodyPr>
          <a:lstStyle/>
          <a:p>
            <a:pPr algn="l">
              <a:lnSpc>
                <a:spcPts val="3080"/>
              </a:lnSpc>
            </a:pPr>
            <a:r>
              <a:rPr lang="en-US" sz="2200" spc="110">
                <a:solidFill>
                  <a:srgbClr val="000000"/>
                </a:solidFill>
                <a:latin typeface="Saira Light"/>
                <a:ea typeface="Saira Light"/>
                <a:cs typeface="Saira Light"/>
                <a:sym typeface="Saira Light"/>
              </a:rPr>
              <a:t>Après avoir ajusté certains hyperparamètres, XGBoost parvient mieux à capturer la saisonnalité quotidienne, mais il a du mal à prédire avec précision les pics et les c</a:t>
            </a:r>
            <a:r>
              <a:rPr lang="en-US" sz="2200" spc="110">
                <a:solidFill>
                  <a:srgbClr val="000000"/>
                </a:solidFill>
                <a:latin typeface="Saira Light"/>
                <a:ea typeface="Saira Light"/>
                <a:cs typeface="Saira Light"/>
                <a:sym typeface="Saira Light"/>
              </a:rPr>
              <a:t>reux.</a:t>
            </a:r>
          </a:p>
        </p:txBody>
      </p:sp>
      <p:sp>
        <p:nvSpPr>
          <p:cNvPr name="TextBox 6" id="6"/>
          <p:cNvSpPr txBox="true"/>
          <p:nvPr/>
        </p:nvSpPr>
        <p:spPr>
          <a:xfrm rot="0">
            <a:off x="1028700" y="2080446"/>
            <a:ext cx="10522985"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XGBoost avec Cross validation et Grid Search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2385355" y="2693221"/>
            <a:ext cx="12368301" cy="3664109"/>
          </a:xfrm>
          <a:custGeom>
            <a:avLst/>
            <a:gdLst/>
            <a:ahLst/>
            <a:cxnLst/>
            <a:rect r="r" b="b" t="t" l="l"/>
            <a:pathLst>
              <a:path h="3664109" w="12368301">
                <a:moveTo>
                  <a:pt x="0" y="0"/>
                </a:moveTo>
                <a:lnTo>
                  <a:pt x="12368300" y="0"/>
                </a:lnTo>
                <a:lnTo>
                  <a:pt x="12368300" y="3664109"/>
                </a:lnTo>
                <a:lnTo>
                  <a:pt x="0" y="3664109"/>
                </a:lnTo>
                <a:lnTo>
                  <a:pt x="0" y="0"/>
                </a:lnTo>
                <a:close/>
              </a:path>
            </a:pathLst>
          </a:custGeom>
          <a:blipFill>
            <a:blip r:embed="rId2"/>
            <a:stretch>
              <a:fillRect l="0" t="0" r="0" b="0"/>
            </a:stretch>
          </a:blipFill>
        </p:spPr>
      </p:sp>
      <p:sp>
        <p:nvSpPr>
          <p:cNvPr name="Freeform 3" id="3"/>
          <p:cNvSpPr/>
          <p:nvPr/>
        </p:nvSpPr>
        <p:spPr>
          <a:xfrm flipH="false" flipV="false" rot="0">
            <a:off x="2818932" y="8717808"/>
            <a:ext cx="11150424" cy="1080984"/>
          </a:xfrm>
          <a:custGeom>
            <a:avLst/>
            <a:gdLst/>
            <a:ahLst/>
            <a:cxnLst/>
            <a:rect r="r" b="b" t="t" l="l"/>
            <a:pathLst>
              <a:path h="1080984" w="11150424">
                <a:moveTo>
                  <a:pt x="0" y="0"/>
                </a:moveTo>
                <a:lnTo>
                  <a:pt x="11150424" y="0"/>
                </a:lnTo>
                <a:lnTo>
                  <a:pt x="11150424" y="1080984"/>
                </a:lnTo>
                <a:lnTo>
                  <a:pt x="0" y="1080984"/>
                </a:lnTo>
                <a:lnTo>
                  <a:pt x="0" y="0"/>
                </a:lnTo>
                <a:close/>
              </a:path>
            </a:pathLst>
          </a:custGeom>
          <a:blipFill>
            <a:blip r:embed="rId3"/>
            <a:stretch>
              <a:fillRect l="0" t="0" r="0" b="0"/>
            </a:stretch>
          </a:blipFill>
        </p:spPr>
      </p:sp>
      <p:sp>
        <p:nvSpPr>
          <p:cNvPr name="TextBox 4" id="4"/>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Modèles</a:t>
            </a:r>
            <a:r>
              <a:rPr lang="en-US" b="true" sz="5977">
                <a:solidFill>
                  <a:srgbClr val="60CD31"/>
                </a:solidFill>
                <a:latin typeface="Gotham Bold"/>
                <a:ea typeface="Gotham Bold"/>
                <a:cs typeface="Gotham Bold"/>
                <a:sym typeface="Gotham Bold"/>
              </a:rPr>
              <a:t> à implémenter</a:t>
            </a:r>
          </a:p>
        </p:txBody>
      </p:sp>
      <p:sp>
        <p:nvSpPr>
          <p:cNvPr name="TextBox 5" id="5"/>
          <p:cNvSpPr txBox="true"/>
          <p:nvPr/>
        </p:nvSpPr>
        <p:spPr>
          <a:xfrm rot="0">
            <a:off x="2426329" y="6500205"/>
            <a:ext cx="12327327" cy="1944370"/>
          </a:xfrm>
          <a:prstGeom prst="rect">
            <a:avLst/>
          </a:prstGeom>
        </p:spPr>
        <p:txBody>
          <a:bodyPr anchor="t" rtlCol="false" tIns="0" lIns="0" bIns="0" rIns="0">
            <a:spAutoFit/>
          </a:bodyPr>
          <a:lstStyle/>
          <a:p>
            <a:pPr algn="l">
              <a:lnSpc>
                <a:spcPts val="3080"/>
              </a:lnSpc>
            </a:pPr>
            <a:r>
              <a:rPr lang="en-US" sz="2200" spc="110">
                <a:solidFill>
                  <a:srgbClr val="000000"/>
                </a:solidFill>
                <a:latin typeface="Saira Light"/>
                <a:ea typeface="Saira Light"/>
                <a:cs typeface="Saira Light"/>
                <a:sym typeface="Saira Light"/>
              </a:rPr>
              <a:t>Le Linear Boosting semble mieux capturer les pics et les creux, mais il a du mal à modéliser correctement les transitions entre ces variations. On observe ainsi certaines discontinuités, comme celle du 4 février 2021. Cela suggère probablement un sous-apprentissage du modèle sur les données d’entraînement. Malheureusement, même cette version simple nécessite déjà plus de 13 minutes d’</a:t>
            </a:r>
            <a:r>
              <a:rPr lang="en-US" sz="2200" spc="110">
                <a:solidFill>
                  <a:srgbClr val="000000"/>
                </a:solidFill>
                <a:latin typeface="Saira Light"/>
                <a:ea typeface="Saira Light"/>
                <a:cs typeface="Saira Light"/>
                <a:sym typeface="Saira Light"/>
              </a:rPr>
              <a:t>exécution.</a:t>
            </a:r>
          </a:p>
        </p:txBody>
      </p:sp>
      <p:sp>
        <p:nvSpPr>
          <p:cNvPr name="TextBox 6" id="6"/>
          <p:cNvSpPr txBox="true"/>
          <p:nvPr/>
        </p:nvSpPr>
        <p:spPr>
          <a:xfrm rot="0">
            <a:off x="1028700" y="2080446"/>
            <a:ext cx="10522985"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Linear Trees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93221"/>
            <a:ext cx="11156968" cy="797982"/>
          </a:xfrm>
          <a:custGeom>
            <a:avLst/>
            <a:gdLst/>
            <a:ahLst/>
            <a:cxnLst/>
            <a:rect r="r" b="b" t="t" l="l"/>
            <a:pathLst>
              <a:path h="797982" w="11156968">
                <a:moveTo>
                  <a:pt x="0" y="0"/>
                </a:moveTo>
                <a:lnTo>
                  <a:pt x="11156968" y="0"/>
                </a:lnTo>
                <a:lnTo>
                  <a:pt x="11156968" y="797982"/>
                </a:lnTo>
                <a:lnTo>
                  <a:pt x="0" y="797982"/>
                </a:lnTo>
                <a:lnTo>
                  <a:pt x="0" y="0"/>
                </a:lnTo>
                <a:close/>
              </a:path>
            </a:pathLst>
          </a:custGeom>
          <a:blipFill>
            <a:blip r:embed="rId2"/>
            <a:stretch>
              <a:fillRect l="0" t="0" r="0" b="0"/>
            </a:stretch>
          </a:blipFill>
        </p:spPr>
      </p:sp>
      <p:sp>
        <p:nvSpPr>
          <p:cNvPr name="Freeform 3" id="3"/>
          <p:cNvSpPr/>
          <p:nvPr/>
        </p:nvSpPr>
        <p:spPr>
          <a:xfrm flipH="false" flipV="false" rot="0">
            <a:off x="1028700" y="4246853"/>
            <a:ext cx="8659020" cy="5617539"/>
          </a:xfrm>
          <a:custGeom>
            <a:avLst/>
            <a:gdLst/>
            <a:ahLst/>
            <a:cxnLst/>
            <a:rect r="r" b="b" t="t" l="l"/>
            <a:pathLst>
              <a:path h="5617539" w="8659020">
                <a:moveTo>
                  <a:pt x="0" y="0"/>
                </a:moveTo>
                <a:lnTo>
                  <a:pt x="8659020" y="0"/>
                </a:lnTo>
                <a:lnTo>
                  <a:pt x="8659020" y="5617540"/>
                </a:lnTo>
                <a:lnTo>
                  <a:pt x="0" y="5617540"/>
                </a:lnTo>
                <a:lnTo>
                  <a:pt x="0" y="0"/>
                </a:lnTo>
                <a:close/>
              </a:path>
            </a:pathLst>
          </a:custGeom>
          <a:blipFill>
            <a:blip r:embed="rId3"/>
            <a:stretch>
              <a:fillRect l="0" t="0" r="0" b="0"/>
            </a:stretch>
          </a:blipFill>
        </p:spPr>
      </p:sp>
      <p:sp>
        <p:nvSpPr>
          <p:cNvPr name="Freeform 4" id="4"/>
          <p:cNvSpPr/>
          <p:nvPr/>
        </p:nvSpPr>
        <p:spPr>
          <a:xfrm flipH="false" flipV="false" rot="0">
            <a:off x="9898256" y="7601606"/>
            <a:ext cx="8101816" cy="719036"/>
          </a:xfrm>
          <a:custGeom>
            <a:avLst/>
            <a:gdLst/>
            <a:ahLst/>
            <a:cxnLst/>
            <a:rect r="r" b="b" t="t" l="l"/>
            <a:pathLst>
              <a:path h="719036" w="8101816">
                <a:moveTo>
                  <a:pt x="0" y="0"/>
                </a:moveTo>
                <a:lnTo>
                  <a:pt x="8101816" y="0"/>
                </a:lnTo>
                <a:lnTo>
                  <a:pt x="8101816" y="719036"/>
                </a:lnTo>
                <a:lnTo>
                  <a:pt x="0" y="719036"/>
                </a:lnTo>
                <a:lnTo>
                  <a:pt x="0" y="0"/>
                </a:lnTo>
                <a:close/>
              </a:path>
            </a:pathLst>
          </a:custGeom>
          <a:blipFill>
            <a:blip r:embed="rId4"/>
            <a:stretch>
              <a:fillRect l="0" t="0" r="0" b="0"/>
            </a:stretch>
          </a:blipFill>
        </p:spPr>
      </p:sp>
      <p:sp>
        <p:nvSpPr>
          <p:cNvPr name="TextBox 5" id="5"/>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Modèles</a:t>
            </a:r>
            <a:r>
              <a:rPr lang="en-US" b="true" sz="5977">
                <a:solidFill>
                  <a:srgbClr val="60CD31"/>
                </a:solidFill>
                <a:latin typeface="Gotham Bold"/>
                <a:ea typeface="Gotham Bold"/>
                <a:cs typeface="Gotham Bold"/>
                <a:sym typeface="Gotham Bold"/>
              </a:rPr>
              <a:t> à implémenter</a:t>
            </a:r>
          </a:p>
        </p:txBody>
      </p:sp>
      <p:sp>
        <p:nvSpPr>
          <p:cNvPr name="TextBox 6" id="6"/>
          <p:cNvSpPr txBox="true"/>
          <p:nvPr/>
        </p:nvSpPr>
        <p:spPr>
          <a:xfrm rot="0">
            <a:off x="1028700" y="2080446"/>
            <a:ext cx="10522985"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Prophet</a:t>
            </a:r>
          </a:p>
        </p:txBody>
      </p:sp>
      <p:sp>
        <p:nvSpPr>
          <p:cNvPr name="TextBox 7" id="7"/>
          <p:cNvSpPr txBox="true"/>
          <p:nvPr/>
        </p:nvSpPr>
        <p:spPr>
          <a:xfrm rot="0">
            <a:off x="1028700" y="3634078"/>
            <a:ext cx="10522985"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Prophète avec des jours fériés</a:t>
            </a:r>
          </a:p>
        </p:txBody>
      </p:sp>
      <p:sp>
        <p:nvSpPr>
          <p:cNvPr name="TextBox 8" id="8"/>
          <p:cNvSpPr txBox="true"/>
          <p:nvPr/>
        </p:nvSpPr>
        <p:spPr>
          <a:xfrm rot="0">
            <a:off x="9898256" y="4422573"/>
            <a:ext cx="8101816" cy="2633050"/>
          </a:xfrm>
          <a:prstGeom prst="rect">
            <a:avLst/>
          </a:prstGeom>
        </p:spPr>
        <p:txBody>
          <a:bodyPr anchor="t" rtlCol="false" tIns="0" lIns="0" bIns="0" rIns="0">
            <a:spAutoFit/>
          </a:bodyPr>
          <a:lstStyle/>
          <a:p>
            <a:pPr algn="l">
              <a:lnSpc>
                <a:spcPts val="2311"/>
              </a:lnSpc>
            </a:pPr>
            <a:r>
              <a:rPr lang="en-US" sz="1650" spc="82">
                <a:solidFill>
                  <a:srgbClr val="000000"/>
                </a:solidFill>
                <a:latin typeface="Saira Light"/>
                <a:ea typeface="Saira Light"/>
                <a:cs typeface="Saira Light"/>
                <a:sym typeface="Saira Light"/>
              </a:rPr>
              <a:t>La prédiction du second modèle est nettement plus précise, ce qui confirme l’efficacité de cette nouvelle fonctionnalité, en particulier lorsque plusieurs jours fériés sont présents dans les données et que le modèle peut en apprendre les comportements spécifiques.</a:t>
            </a:r>
          </a:p>
          <a:p>
            <a:pPr algn="l">
              <a:lnSpc>
                <a:spcPts val="2311"/>
              </a:lnSpc>
            </a:pPr>
            <a:r>
              <a:rPr lang="en-US" sz="1650" spc="82">
                <a:solidFill>
                  <a:srgbClr val="000000"/>
                </a:solidFill>
                <a:latin typeface="Saira Light"/>
                <a:ea typeface="Saira Light"/>
                <a:cs typeface="Saira Light"/>
                <a:sym typeface="Saira Light"/>
              </a:rPr>
              <a:t>On remarque également qu’avant et après les jours fériés, la valeur de référence subit des variations brusques (à la hausse ou à la baisse) pour revenir au niveau « hors jours fériés ». Le modèle gagnerait en performance s’il parvenait à ajuster cette transition de manière plus progressive</a:t>
            </a:r>
            <a:r>
              <a:rPr lang="en-US" sz="1650" spc="82">
                <a:solidFill>
                  <a:srgbClr val="000000"/>
                </a:solidFill>
                <a:latin typeface="Saira Light"/>
                <a:ea typeface="Saira Light"/>
                <a:cs typeface="Saira Light"/>
                <a:sym typeface="Saira Light"/>
              </a:rPr>
              <a:t>.</a:t>
            </a:r>
          </a:p>
          <a:p>
            <a:pPr algn="l">
              <a:lnSpc>
                <a:spcPts val="231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2210795" y="2693221"/>
            <a:ext cx="11998009" cy="3224465"/>
          </a:xfrm>
          <a:custGeom>
            <a:avLst/>
            <a:gdLst/>
            <a:ahLst/>
            <a:cxnLst/>
            <a:rect r="r" b="b" t="t" l="l"/>
            <a:pathLst>
              <a:path h="3224465" w="11998009">
                <a:moveTo>
                  <a:pt x="0" y="0"/>
                </a:moveTo>
                <a:lnTo>
                  <a:pt x="11998009" y="0"/>
                </a:lnTo>
                <a:lnTo>
                  <a:pt x="11998009" y="3224465"/>
                </a:lnTo>
                <a:lnTo>
                  <a:pt x="0" y="3224465"/>
                </a:lnTo>
                <a:lnTo>
                  <a:pt x="0" y="0"/>
                </a:lnTo>
                <a:close/>
              </a:path>
            </a:pathLst>
          </a:custGeom>
          <a:blipFill>
            <a:blip r:embed="rId2"/>
            <a:stretch>
              <a:fillRect l="0" t="0" r="0" b="0"/>
            </a:stretch>
          </a:blipFill>
        </p:spPr>
      </p:sp>
      <p:sp>
        <p:nvSpPr>
          <p:cNvPr name="Freeform 3" id="3"/>
          <p:cNvSpPr/>
          <p:nvPr/>
        </p:nvSpPr>
        <p:spPr>
          <a:xfrm flipH="false" flipV="false" rot="0">
            <a:off x="3087259" y="7163586"/>
            <a:ext cx="10754366" cy="1331654"/>
          </a:xfrm>
          <a:custGeom>
            <a:avLst/>
            <a:gdLst/>
            <a:ahLst/>
            <a:cxnLst/>
            <a:rect r="r" b="b" t="t" l="l"/>
            <a:pathLst>
              <a:path h="1331654" w="10754366">
                <a:moveTo>
                  <a:pt x="0" y="0"/>
                </a:moveTo>
                <a:lnTo>
                  <a:pt x="10754367" y="0"/>
                </a:lnTo>
                <a:lnTo>
                  <a:pt x="10754367" y="1331653"/>
                </a:lnTo>
                <a:lnTo>
                  <a:pt x="0" y="1331653"/>
                </a:lnTo>
                <a:lnTo>
                  <a:pt x="0" y="0"/>
                </a:lnTo>
                <a:close/>
              </a:path>
            </a:pathLst>
          </a:custGeom>
          <a:blipFill>
            <a:blip r:embed="rId3"/>
            <a:stretch>
              <a:fillRect l="0" t="0" r="0" b="0"/>
            </a:stretch>
          </a:blipFill>
        </p:spPr>
      </p:sp>
      <p:sp>
        <p:nvSpPr>
          <p:cNvPr name="TextBox 4" id="4"/>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Modèles</a:t>
            </a:r>
            <a:r>
              <a:rPr lang="en-US" b="true" sz="5977">
                <a:solidFill>
                  <a:srgbClr val="60CD31"/>
                </a:solidFill>
                <a:latin typeface="Gotham Bold"/>
                <a:ea typeface="Gotham Bold"/>
                <a:cs typeface="Gotham Bold"/>
                <a:sym typeface="Gotham Bold"/>
              </a:rPr>
              <a:t> à implémenter</a:t>
            </a:r>
          </a:p>
        </p:txBody>
      </p:sp>
      <p:sp>
        <p:nvSpPr>
          <p:cNvPr name="TextBox 5" id="5"/>
          <p:cNvSpPr txBox="true"/>
          <p:nvPr/>
        </p:nvSpPr>
        <p:spPr>
          <a:xfrm rot="0">
            <a:off x="1028700" y="2080446"/>
            <a:ext cx="10522985"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LSTM</a:t>
            </a:r>
          </a:p>
        </p:txBody>
      </p:sp>
      <p:sp>
        <p:nvSpPr>
          <p:cNvPr name="TextBox 6" id="6"/>
          <p:cNvSpPr txBox="true"/>
          <p:nvPr/>
        </p:nvSpPr>
        <p:spPr>
          <a:xfrm rot="0">
            <a:off x="2776344" y="6390946"/>
            <a:ext cx="10866911" cy="582140"/>
          </a:xfrm>
          <a:prstGeom prst="rect">
            <a:avLst/>
          </a:prstGeom>
        </p:spPr>
        <p:txBody>
          <a:bodyPr anchor="t" rtlCol="false" tIns="0" lIns="0" bIns="0" rIns="0">
            <a:spAutoFit/>
          </a:bodyPr>
          <a:lstStyle/>
          <a:p>
            <a:pPr algn="l">
              <a:lnSpc>
                <a:spcPts val="2311"/>
              </a:lnSpc>
            </a:pPr>
            <a:r>
              <a:rPr lang="en-US" sz="1650" spc="82">
                <a:solidFill>
                  <a:srgbClr val="000000"/>
                </a:solidFill>
                <a:latin typeface="Saira Light"/>
                <a:ea typeface="Saira Light"/>
                <a:cs typeface="Saira Light"/>
                <a:sym typeface="Saira Light"/>
              </a:rPr>
              <a:t>La prédiction reste perfectible : le modèle parvient à capturer la tendance générale - probablement une tendance moyenne - mais la qualité pourrait être améliorée</a:t>
            </a:r>
            <a:r>
              <a:rPr lang="en-US" sz="1650" spc="82">
                <a:solidFill>
                  <a:srgbClr val="000000"/>
                </a:solidFill>
                <a:latin typeface="Saira Light"/>
                <a:ea typeface="Saira Light"/>
                <a:cs typeface="Saira Light"/>
                <a:sym typeface="Saira Light"/>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2293594" y="2693221"/>
            <a:ext cx="12126108" cy="3319522"/>
          </a:xfrm>
          <a:custGeom>
            <a:avLst/>
            <a:gdLst/>
            <a:ahLst/>
            <a:cxnLst/>
            <a:rect r="r" b="b" t="t" l="l"/>
            <a:pathLst>
              <a:path h="3319522" w="12126108">
                <a:moveTo>
                  <a:pt x="0" y="0"/>
                </a:moveTo>
                <a:lnTo>
                  <a:pt x="12126107" y="0"/>
                </a:lnTo>
                <a:lnTo>
                  <a:pt x="12126107" y="3319522"/>
                </a:lnTo>
                <a:lnTo>
                  <a:pt x="0" y="3319522"/>
                </a:lnTo>
                <a:lnTo>
                  <a:pt x="0" y="0"/>
                </a:lnTo>
                <a:close/>
              </a:path>
            </a:pathLst>
          </a:custGeom>
          <a:blipFill>
            <a:blip r:embed="rId2"/>
            <a:stretch>
              <a:fillRect l="0" t="0" r="0" b="0"/>
            </a:stretch>
          </a:blipFill>
        </p:spPr>
      </p:sp>
      <p:sp>
        <p:nvSpPr>
          <p:cNvPr name="Freeform 3" id="3"/>
          <p:cNvSpPr/>
          <p:nvPr/>
        </p:nvSpPr>
        <p:spPr>
          <a:xfrm flipH="false" flipV="false" rot="0">
            <a:off x="2687638" y="7456573"/>
            <a:ext cx="10955618" cy="1166497"/>
          </a:xfrm>
          <a:custGeom>
            <a:avLst/>
            <a:gdLst/>
            <a:ahLst/>
            <a:cxnLst/>
            <a:rect r="r" b="b" t="t" l="l"/>
            <a:pathLst>
              <a:path h="1166497" w="10955618">
                <a:moveTo>
                  <a:pt x="0" y="0"/>
                </a:moveTo>
                <a:lnTo>
                  <a:pt x="10955617" y="0"/>
                </a:lnTo>
                <a:lnTo>
                  <a:pt x="10955617" y="1166497"/>
                </a:lnTo>
                <a:lnTo>
                  <a:pt x="0" y="1166497"/>
                </a:lnTo>
                <a:lnTo>
                  <a:pt x="0" y="0"/>
                </a:lnTo>
                <a:close/>
              </a:path>
            </a:pathLst>
          </a:custGeom>
          <a:blipFill>
            <a:blip r:embed="rId3"/>
            <a:stretch>
              <a:fillRect l="0" t="0" r="0" b="0"/>
            </a:stretch>
          </a:blipFill>
        </p:spPr>
      </p:sp>
      <p:sp>
        <p:nvSpPr>
          <p:cNvPr name="TextBox 4" id="4"/>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Modèles</a:t>
            </a:r>
            <a:r>
              <a:rPr lang="en-US" b="true" sz="5977">
                <a:solidFill>
                  <a:srgbClr val="60CD31"/>
                </a:solidFill>
                <a:latin typeface="Gotham Bold"/>
                <a:ea typeface="Gotham Bold"/>
                <a:cs typeface="Gotham Bold"/>
                <a:sym typeface="Gotham Bold"/>
              </a:rPr>
              <a:t> à implémenter</a:t>
            </a:r>
          </a:p>
        </p:txBody>
      </p:sp>
      <p:sp>
        <p:nvSpPr>
          <p:cNvPr name="TextBox 5" id="5"/>
          <p:cNvSpPr txBox="true"/>
          <p:nvPr/>
        </p:nvSpPr>
        <p:spPr>
          <a:xfrm rot="0">
            <a:off x="1028700" y="2080446"/>
            <a:ext cx="10522985"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LSTM profond</a:t>
            </a:r>
          </a:p>
        </p:txBody>
      </p:sp>
      <p:sp>
        <p:nvSpPr>
          <p:cNvPr name="TextBox 6" id="6"/>
          <p:cNvSpPr txBox="true"/>
          <p:nvPr/>
        </p:nvSpPr>
        <p:spPr>
          <a:xfrm rot="0">
            <a:off x="2776344" y="6390946"/>
            <a:ext cx="10866911" cy="875127"/>
          </a:xfrm>
          <a:prstGeom prst="rect">
            <a:avLst/>
          </a:prstGeom>
        </p:spPr>
        <p:txBody>
          <a:bodyPr anchor="t" rtlCol="false" tIns="0" lIns="0" bIns="0" rIns="0">
            <a:spAutoFit/>
          </a:bodyPr>
          <a:lstStyle/>
          <a:p>
            <a:pPr algn="l">
              <a:lnSpc>
                <a:spcPts val="2311"/>
              </a:lnSpc>
            </a:pPr>
            <a:r>
              <a:rPr lang="en-US" sz="1650" spc="82">
                <a:solidFill>
                  <a:srgbClr val="000000"/>
                </a:solidFill>
                <a:latin typeface="Saira Light"/>
                <a:ea typeface="Saira Light"/>
                <a:cs typeface="Saira Light"/>
                <a:sym typeface="Saira Light"/>
              </a:rPr>
              <a:t>La période de deux semaines présentée ci-dessus montre que le réseau LSTM profond surpasse le LSTM simple. Le motif journalier est presque parfaitement reproduit, même si l’amplitude reste incorrecte</a:t>
            </a:r>
            <a:r>
              <a:rPr lang="en-US" sz="1650" spc="82">
                <a:solidFill>
                  <a:srgbClr val="000000"/>
                </a:solidFill>
                <a:latin typeface="Saira Light"/>
                <a:ea typeface="Saira Light"/>
                <a:cs typeface="Saira Light"/>
                <a:sym typeface="Saira Light"/>
              </a:rPr>
              <a: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2375827" y="2865260"/>
            <a:ext cx="12934329" cy="3201246"/>
          </a:xfrm>
          <a:custGeom>
            <a:avLst/>
            <a:gdLst/>
            <a:ahLst/>
            <a:cxnLst/>
            <a:rect r="r" b="b" t="t" l="l"/>
            <a:pathLst>
              <a:path h="3201246" w="12934329">
                <a:moveTo>
                  <a:pt x="0" y="0"/>
                </a:moveTo>
                <a:lnTo>
                  <a:pt x="12934329" y="0"/>
                </a:lnTo>
                <a:lnTo>
                  <a:pt x="12934329" y="3201247"/>
                </a:lnTo>
                <a:lnTo>
                  <a:pt x="0" y="3201247"/>
                </a:lnTo>
                <a:lnTo>
                  <a:pt x="0" y="0"/>
                </a:lnTo>
                <a:close/>
              </a:path>
            </a:pathLst>
          </a:custGeom>
          <a:blipFill>
            <a:blip r:embed="rId2"/>
            <a:stretch>
              <a:fillRect l="0" t="0" r="0" b="0"/>
            </a:stretch>
          </a:blipFill>
        </p:spPr>
      </p:sp>
      <p:sp>
        <p:nvSpPr>
          <p:cNvPr name="Freeform 3" id="3"/>
          <p:cNvSpPr/>
          <p:nvPr/>
        </p:nvSpPr>
        <p:spPr>
          <a:xfrm flipH="false" flipV="false" rot="0">
            <a:off x="3365183" y="7456573"/>
            <a:ext cx="10955618" cy="1324132"/>
          </a:xfrm>
          <a:custGeom>
            <a:avLst/>
            <a:gdLst/>
            <a:ahLst/>
            <a:cxnLst/>
            <a:rect r="r" b="b" t="t" l="l"/>
            <a:pathLst>
              <a:path h="1324132" w="10955618">
                <a:moveTo>
                  <a:pt x="0" y="0"/>
                </a:moveTo>
                <a:lnTo>
                  <a:pt x="10955617" y="0"/>
                </a:lnTo>
                <a:lnTo>
                  <a:pt x="10955617" y="1324132"/>
                </a:lnTo>
                <a:lnTo>
                  <a:pt x="0" y="1324132"/>
                </a:lnTo>
                <a:lnTo>
                  <a:pt x="0" y="0"/>
                </a:lnTo>
                <a:close/>
              </a:path>
            </a:pathLst>
          </a:custGeom>
          <a:blipFill>
            <a:blip r:embed="rId3"/>
            <a:stretch>
              <a:fillRect l="0" t="0" r="0" b="0"/>
            </a:stretch>
          </a:blipFill>
        </p:spPr>
      </p:sp>
      <p:sp>
        <p:nvSpPr>
          <p:cNvPr name="TextBox 4" id="4"/>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Modèles</a:t>
            </a:r>
            <a:r>
              <a:rPr lang="en-US" b="true" sz="5977">
                <a:solidFill>
                  <a:srgbClr val="60CD31"/>
                </a:solidFill>
                <a:latin typeface="Gotham Bold"/>
                <a:ea typeface="Gotham Bold"/>
                <a:cs typeface="Gotham Bold"/>
                <a:sym typeface="Gotham Bold"/>
              </a:rPr>
              <a:t> à implémenter</a:t>
            </a:r>
          </a:p>
        </p:txBody>
      </p:sp>
      <p:sp>
        <p:nvSpPr>
          <p:cNvPr name="TextBox 5" id="5"/>
          <p:cNvSpPr txBox="true"/>
          <p:nvPr/>
        </p:nvSpPr>
        <p:spPr>
          <a:xfrm rot="0">
            <a:off x="1028700" y="2080446"/>
            <a:ext cx="10522985"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GRU</a:t>
            </a:r>
          </a:p>
        </p:txBody>
      </p:sp>
      <p:sp>
        <p:nvSpPr>
          <p:cNvPr name="TextBox 6" id="6"/>
          <p:cNvSpPr txBox="true"/>
          <p:nvPr/>
        </p:nvSpPr>
        <p:spPr>
          <a:xfrm rot="0">
            <a:off x="2776344" y="6390946"/>
            <a:ext cx="10866911" cy="875127"/>
          </a:xfrm>
          <a:prstGeom prst="rect">
            <a:avLst/>
          </a:prstGeom>
        </p:spPr>
        <p:txBody>
          <a:bodyPr anchor="t" rtlCol="false" tIns="0" lIns="0" bIns="0" rIns="0">
            <a:spAutoFit/>
          </a:bodyPr>
          <a:lstStyle/>
          <a:p>
            <a:pPr algn="l">
              <a:lnSpc>
                <a:spcPts val="2311"/>
              </a:lnSpc>
            </a:pPr>
            <a:r>
              <a:rPr lang="en-US" sz="1650" spc="82">
                <a:solidFill>
                  <a:srgbClr val="000000"/>
                </a:solidFill>
                <a:latin typeface="Saira Light"/>
                <a:ea typeface="Saira Light"/>
                <a:cs typeface="Saira Light"/>
                <a:sym typeface="Saira Light"/>
              </a:rPr>
              <a:t>Le GRU profond capture parfaitement la forme des cycles journaliers mais avec une légère sous-estimation des amplitudes. Ses performances très proches du LSTM en font une excellente alternative plus légère</a:t>
            </a:r>
            <a:r>
              <a:rPr lang="en-US" sz="1650" spc="82">
                <a:solidFill>
                  <a:srgbClr val="000000"/>
                </a:solidFill>
                <a:latin typeface="Saira Light"/>
                <a:ea typeface="Saira Light"/>
                <a:cs typeface="Saira Light"/>
                <a:sym typeface="Saira Light"/>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99876"/>
            <a:ext cx="6335196" cy="5458899"/>
          </a:xfrm>
          <a:custGeom>
            <a:avLst/>
            <a:gdLst/>
            <a:ahLst/>
            <a:cxnLst/>
            <a:rect r="r" b="b" t="t" l="l"/>
            <a:pathLst>
              <a:path h="5458899" w="6335196">
                <a:moveTo>
                  <a:pt x="0" y="0"/>
                </a:moveTo>
                <a:lnTo>
                  <a:pt x="6335196" y="0"/>
                </a:lnTo>
                <a:lnTo>
                  <a:pt x="6335196" y="5458899"/>
                </a:lnTo>
                <a:lnTo>
                  <a:pt x="0" y="5458899"/>
                </a:lnTo>
                <a:lnTo>
                  <a:pt x="0" y="0"/>
                </a:lnTo>
                <a:close/>
              </a:path>
            </a:pathLst>
          </a:custGeom>
          <a:blipFill>
            <a:blip r:embed="rId2"/>
            <a:stretch>
              <a:fillRect l="0" t="0" r="0" b="0"/>
            </a:stretch>
          </a:blipFill>
        </p:spPr>
      </p:sp>
      <p:sp>
        <p:nvSpPr>
          <p:cNvPr name="TextBox 3" id="3"/>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Résumé des</a:t>
            </a:r>
            <a:r>
              <a:rPr lang="en-US" b="true" sz="5977">
                <a:solidFill>
                  <a:srgbClr val="60CD31"/>
                </a:solidFill>
                <a:latin typeface="Gotham Bold"/>
                <a:ea typeface="Gotham Bold"/>
                <a:cs typeface="Gotham Bold"/>
                <a:sym typeface="Gotham Bold"/>
              </a:rPr>
              <a:t> résultats</a:t>
            </a:r>
          </a:p>
        </p:txBody>
      </p:sp>
      <p:sp>
        <p:nvSpPr>
          <p:cNvPr name="TextBox 4" id="4"/>
          <p:cNvSpPr txBox="true"/>
          <p:nvPr/>
        </p:nvSpPr>
        <p:spPr>
          <a:xfrm rot="0">
            <a:off x="1028700" y="2080446"/>
            <a:ext cx="10522985"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Tableau des Performances</a:t>
            </a:r>
          </a:p>
        </p:txBody>
      </p:sp>
      <p:sp>
        <p:nvSpPr>
          <p:cNvPr name="TextBox 5" id="5"/>
          <p:cNvSpPr txBox="true"/>
          <p:nvPr/>
        </p:nvSpPr>
        <p:spPr>
          <a:xfrm rot="0">
            <a:off x="9501618" y="4633739"/>
            <a:ext cx="6906732" cy="1543051"/>
          </a:xfrm>
          <a:prstGeom prst="rect">
            <a:avLst/>
          </a:prstGeom>
        </p:spPr>
        <p:txBody>
          <a:bodyPr anchor="t" rtlCol="false" tIns="0" lIns="0" bIns="0" rIns="0">
            <a:spAutoFit/>
          </a:bodyPr>
          <a:lstStyle/>
          <a:p>
            <a:pPr algn="l">
              <a:lnSpc>
                <a:spcPts val="4199"/>
              </a:lnSpc>
            </a:pPr>
            <a:r>
              <a:rPr lang="en-US" b="true" sz="2999" spc="149">
                <a:solidFill>
                  <a:srgbClr val="000000"/>
                </a:solidFill>
                <a:latin typeface="Saira Bold"/>
                <a:ea typeface="Saira Bold"/>
                <a:cs typeface="Saira Bold"/>
                <a:sym typeface="Saira Bold"/>
              </a:rPr>
              <a:t>Le GRU émerge comme le choix optimal pour les prévisions de demande électrique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grpSp>
        <p:nvGrpSpPr>
          <p:cNvPr name="Group 2" id="2"/>
          <p:cNvGrpSpPr/>
          <p:nvPr/>
        </p:nvGrpSpPr>
        <p:grpSpPr>
          <a:xfrm rot="0">
            <a:off x="1906781" y="3367987"/>
            <a:ext cx="773396" cy="5570809"/>
            <a:chOff x="0" y="0"/>
            <a:chExt cx="203693" cy="1467209"/>
          </a:xfrm>
        </p:grpSpPr>
        <p:sp>
          <p:nvSpPr>
            <p:cNvPr name="Freeform 3" id="3"/>
            <p:cNvSpPr/>
            <p:nvPr/>
          </p:nvSpPr>
          <p:spPr>
            <a:xfrm flipH="false" flipV="false" rot="0">
              <a:off x="0" y="0"/>
              <a:ext cx="203693" cy="1467209"/>
            </a:xfrm>
            <a:custGeom>
              <a:avLst/>
              <a:gdLst/>
              <a:ahLst/>
              <a:cxnLst/>
              <a:rect r="r" b="b" t="t" l="l"/>
              <a:pathLst>
                <a:path h="1467209" w="203693">
                  <a:moveTo>
                    <a:pt x="0" y="0"/>
                  </a:moveTo>
                  <a:lnTo>
                    <a:pt x="203693" y="0"/>
                  </a:lnTo>
                  <a:lnTo>
                    <a:pt x="203693" y="1467209"/>
                  </a:lnTo>
                  <a:lnTo>
                    <a:pt x="0" y="1467209"/>
                  </a:lnTo>
                  <a:close/>
                </a:path>
              </a:pathLst>
            </a:custGeom>
            <a:solidFill>
              <a:srgbClr val="2C2B2B"/>
            </a:solidFill>
          </p:spPr>
        </p:sp>
        <p:sp>
          <p:nvSpPr>
            <p:cNvPr name="TextBox 4" id="4"/>
            <p:cNvSpPr txBox="true"/>
            <p:nvPr/>
          </p:nvSpPr>
          <p:spPr>
            <a:xfrm>
              <a:off x="0" y="-123825"/>
              <a:ext cx="203693" cy="1591034"/>
            </a:xfrm>
            <a:prstGeom prst="rect">
              <a:avLst/>
            </a:prstGeom>
          </p:spPr>
          <p:txBody>
            <a:bodyPr anchor="ctr" rtlCol="false" tIns="0" lIns="0" bIns="0" rIns="0"/>
            <a:lstStyle/>
            <a:p>
              <a:pPr algn="ctr" marL="0" indent="0" lvl="0">
                <a:lnSpc>
                  <a:spcPts val="3968"/>
                </a:lnSpc>
              </a:pPr>
              <a:r>
                <a:rPr lang="en-US" sz="2255" spc="112" strike="noStrike" u="none">
                  <a:solidFill>
                    <a:srgbClr val="F4F5F7"/>
                  </a:solidFill>
                  <a:latin typeface="Saira"/>
                  <a:ea typeface="Saira"/>
                  <a:cs typeface="Saira"/>
                  <a:sym typeface="Saira"/>
                </a:rPr>
                <a:t>01</a:t>
              </a:r>
            </a:p>
            <a:p>
              <a:pPr algn="ctr" marL="0" indent="0" lvl="0">
                <a:lnSpc>
                  <a:spcPts val="3968"/>
                </a:lnSpc>
              </a:pPr>
              <a:r>
                <a:rPr lang="en-US" sz="2255" spc="112" strike="noStrike" u="none">
                  <a:solidFill>
                    <a:srgbClr val="F4F5F7"/>
                  </a:solidFill>
                  <a:latin typeface="Saira"/>
                  <a:ea typeface="Saira"/>
                  <a:cs typeface="Saira"/>
                  <a:sym typeface="Saira"/>
                </a:rPr>
                <a:t>02</a:t>
              </a:r>
            </a:p>
            <a:p>
              <a:pPr algn="ctr" marL="0" indent="0" lvl="0">
                <a:lnSpc>
                  <a:spcPts val="3968"/>
                </a:lnSpc>
              </a:pPr>
              <a:r>
                <a:rPr lang="en-US" sz="2255" spc="112" strike="noStrike" u="none">
                  <a:solidFill>
                    <a:srgbClr val="F4F5F7"/>
                  </a:solidFill>
                  <a:latin typeface="Saira"/>
                  <a:ea typeface="Saira"/>
                  <a:cs typeface="Saira"/>
                  <a:sym typeface="Saira"/>
                </a:rPr>
                <a:t>03</a:t>
              </a:r>
            </a:p>
            <a:p>
              <a:pPr algn="ctr" marL="0" indent="0" lvl="0">
                <a:lnSpc>
                  <a:spcPts val="3968"/>
                </a:lnSpc>
              </a:pPr>
              <a:r>
                <a:rPr lang="en-US" sz="2255" spc="112" strike="noStrike" u="none">
                  <a:solidFill>
                    <a:srgbClr val="F4F5F7"/>
                  </a:solidFill>
                  <a:latin typeface="Saira"/>
                  <a:ea typeface="Saira"/>
                  <a:cs typeface="Saira"/>
                  <a:sym typeface="Saira"/>
                </a:rPr>
                <a:t>04</a:t>
              </a:r>
            </a:p>
            <a:p>
              <a:pPr algn="ctr" marL="0" indent="0" lvl="0">
                <a:lnSpc>
                  <a:spcPts val="3968"/>
                </a:lnSpc>
              </a:pPr>
              <a:r>
                <a:rPr lang="en-US" sz="2255" spc="112" strike="noStrike" u="none">
                  <a:solidFill>
                    <a:srgbClr val="F4F5F7"/>
                  </a:solidFill>
                  <a:latin typeface="Saira"/>
                  <a:ea typeface="Saira"/>
                  <a:cs typeface="Saira"/>
                  <a:sym typeface="Saira"/>
                </a:rPr>
                <a:t>05</a:t>
              </a:r>
            </a:p>
            <a:p>
              <a:pPr algn="ctr" marL="0" indent="0" lvl="0">
                <a:lnSpc>
                  <a:spcPts val="3968"/>
                </a:lnSpc>
              </a:pPr>
              <a:r>
                <a:rPr lang="en-US" sz="2255" spc="112" strike="noStrike" u="none">
                  <a:solidFill>
                    <a:srgbClr val="F4F5F7"/>
                  </a:solidFill>
                  <a:latin typeface="Saira"/>
                  <a:ea typeface="Saira"/>
                  <a:cs typeface="Saira"/>
                  <a:sym typeface="Saira"/>
                </a:rPr>
                <a:t>06</a:t>
              </a:r>
            </a:p>
            <a:p>
              <a:pPr algn="ctr" marL="0" indent="0" lvl="0">
                <a:lnSpc>
                  <a:spcPts val="3968"/>
                </a:lnSpc>
              </a:pPr>
              <a:r>
                <a:rPr lang="en-US" sz="2255" spc="112" strike="noStrike" u="none">
                  <a:solidFill>
                    <a:srgbClr val="F4F5F7"/>
                  </a:solidFill>
                  <a:latin typeface="Saira"/>
                  <a:ea typeface="Saira"/>
                  <a:cs typeface="Saira"/>
                  <a:sym typeface="Saira"/>
                </a:rPr>
                <a:t>07</a:t>
              </a:r>
            </a:p>
            <a:p>
              <a:pPr algn="ctr" marL="0" indent="0" lvl="0">
                <a:lnSpc>
                  <a:spcPts val="3968"/>
                </a:lnSpc>
              </a:pPr>
              <a:r>
                <a:rPr lang="en-US" sz="2255" spc="112" strike="noStrike" u="none">
                  <a:solidFill>
                    <a:srgbClr val="F4F5F7"/>
                  </a:solidFill>
                  <a:latin typeface="Saira"/>
                  <a:ea typeface="Saira"/>
                  <a:cs typeface="Saira"/>
                  <a:sym typeface="Saira"/>
                </a:rPr>
                <a:t>08</a:t>
              </a:r>
            </a:p>
            <a:p>
              <a:pPr algn="ctr" marL="0" indent="0" lvl="0">
                <a:lnSpc>
                  <a:spcPts val="3968"/>
                </a:lnSpc>
              </a:pPr>
              <a:r>
                <a:rPr lang="en-US" sz="2255" spc="112" strike="noStrike" u="none">
                  <a:solidFill>
                    <a:srgbClr val="F4F5F7"/>
                  </a:solidFill>
                  <a:latin typeface="Saira"/>
                  <a:ea typeface="Saira"/>
                  <a:cs typeface="Saira"/>
                  <a:sym typeface="Saira"/>
                </a:rPr>
                <a:t>09</a:t>
              </a:r>
            </a:p>
            <a:p>
              <a:pPr algn="ctr" marL="0" indent="0" lvl="0">
                <a:lnSpc>
                  <a:spcPts val="3968"/>
                </a:lnSpc>
              </a:pPr>
              <a:r>
                <a:rPr lang="en-US" sz="2255" spc="112" strike="noStrike" u="none">
                  <a:solidFill>
                    <a:srgbClr val="F4F5F7"/>
                  </a:solidFill>
                  <a:latin typeface="Saira"/>
                  <a:ea typeface="Saira"/>
                  <a:cs typeface="Saira"/>
                  <a:sym typeface="Saira"/>
                </a:rPr>
                <a:t>10</a:t>
              </a:r>
            </a:p>
          </p:txBody>
        </p:sp>
      </p:grpSp>
      <p:sp>
        <p:nvSpPr>
          <p:cNvPr name="Freeform 5" id="5"/>
          <p:cNvSpPr/>
          <p:nvPr/>
        </p:nvSpPr>
        <p:spPr>
          <a:xfrm flipH="false" flipV="false" rot="0">
            <a:off x="11075179" y="2057400"/>
            <a:ext cx="7488936" cy="8229600"/>
          </a:xfrm>
          <a:custGeom>
            <a:avLst/>
            <a:gdLst/>
            <a:ahLst/>
            <a:cxnLst/>
            <a:rect r="r" b="b" t="t" l="l"/>
            <a:pathLst>
              <a:path h="8229600" w="7488936">
                <a:moveTo>
                  <a:pt x="0" y="0"/>
                </a:moveTo>
                <a:lnTo>
                  <a:pt x="7488936" y="0"/>
                </a:lnTo>
                <a:lnTo>
                  <a:pt x="7488936"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84361" y="1878956"/>
            <a:ext cx="6816921" cy="1489031"/>
          </a:xfrm>
          <a:prstGeom prst="rect">
            <a:avLst/>
          </a:prstGeom>
        </p:spPr>
        <p:txBody>
          <a:bodyPr anchor="t" rtlCol="false" tIns="0" lIns="0" bIns="0" rIns="0">
            <a:spAutoFit/>
          </a:bodyPr>
          <a:lstStyle/>
          <a:p>
            <a:pPr algn="l">
              <a:lnSpc>
                <a:spcPts val="12107"/>
              </a:lnSpc>
              <a:spcBef>
                <a:spcPct val="0"/>
              </a:spcBef>
            </a:pPr>
            <a:r>
              <a:rPr lang="en-US" b="true" sz="8648">
                <a:solidFill>
                  <a:srgbClr val="60CD31"/>
                </a:solidFill>
                <a:latin typeface="Gotham Bold"/>
                <a:ea typeface="Gotham Bold"/>
                <a:cs typeface="Gotham Bold"/>
                <a:sym typeface="Gotham Bold"/>
              </a:rPr>
              <a:t>PLAN</a:t>
            </a:r>
          </a:p>
        </p:txBody>
      </p:sp>
      <p:sp>
        <p:nvSpPr>
          <p:cNvPr name="TextBox 7" id="7"/>
          <p:cNvSpPr txBox="true"/>
          <p:nvPr/>
        </p:nvSpPr>
        <p:spPr>
          <a:xfrm rot="0">
            <a:off x="2781787" y="3633254"/>
            <a:ext cx="9217871" cy="5195088"/>
          </a:xfrm>
          <a:prstGeom prst="rect">
            <a:avLst/>
          </a:prstGeom>
        </p:spPr>
        <p:txBody>
          <a:bodyPr anchor="t" rtlCol="false" tIns="0" lIns="0" bIns="0" rIns="0">
            <a:spAutoFit/>
          </a:bodyPr>
          <a:lstStyle/>
          <a:p>
            <a:pPr algn="l">
              <a:lnSpc>
                <a:spcPts val="4144"/>
              </a:lnSpc>
              <a:spcBef>
                <a:spcPct val="0"/>
              </a:spcBef>
            </a:pPr>
            <a:r>
              <a:rPr lang="en-US" sz="2354" spc="117">
                <a:solidFill>
                  <a:srgbClr val="030603"/>
                </a:solidFill>
                <a:latin typeface="Saira"/>
                <a:ea typeface="Saira"/>
                <a:cs typeface="Saira"/>
                <a:sym typeface="Saira"/>
              </a:rPr>
              <a:t>Analyse explo</a:t>
            </a:r>
            <a:r>
              <a:rPr lang="en-US" sz="2354" spc="117" strike="noStrike" u="none">
                <a:solidFill>
                  <a:srgbClr val="030603"/>
                </a:solidFill>
                <a:latin typeface="Saira"/>
                <a:ea typeface="Saira"/>
                <a:cs typeface="Saira"/>
                <a:sym typeface="Saira"/>
              </a:rPr>
              <a:t>ratoire et nettoyage des données</a:t>
            </a:r>
          </a:p>
          <a:p>
            <a:pPr algn="l">
              <a:lnSpc>
                <a:spcPts val="4144"/>
              </a:lnSpc>
              <a:spcBef>
                <a:spcPct val="0"/>
              </a:spcBef>
            </a:pPr>
            <a:r>
              <a:rPr lang="en-US" sz="2354" spc="117" strike="noStrike" u="none">
                <a:solidFill>
                  <a:srgbClr val="030603"/>
                </a:solidFill>
                <a:latin typeface="Saira"/>
                <a:ea typeface="Saira"/>
                <a:cs typeface="Saira"/>
                <a:sym typeface="Saira"/>
              </a:rPr>
              <a:t>Feature</a:t>
            </a:r>
            <a:r>
              <a:rPr lang="en-US" sz="2354" spc="117" strike="noStrike" u="none">
                <a:solidFill>
                  <a:srgbClr val="030603"/>
                </a:solidFill>
                <a:latin typeface="Saira"/>
                <a:ea typeface="Saira"/>
                <a:cs typeface="Saira"/>
                <a:sym typeface="Saira"/>
              </a:rPr>
              <a:t> engineering</a:t>
            </a:r>
          </a:p>
          <a:p>
            <a:pPr algn="l">
              <a:lnSpc>
                <a:spcPts val="4144"/>
              </a:lnSpc>
              <a:spcBef>
                <a:spcPct val="0"/>
              </a:spcBef>
            </a:pPr>
            <a:r>
              <a:rPr lang="en-US" sz="2354" spc="117" strike="noStrike" u="none">
                <a:solidFill>
                  <a:srgbClr val="030603"/>
                </a:solidFill>
                <a:latin typeface="Saira"/>
                <a:ea typeface="Saira"/>
                <a:cs typeface="Saira"/>
                <a:sym typeface="Saira"/>
              </a:rPr>
              <a:t>Détection d</a:t>
            </a:r>
            <a:r>
              <a:rPr lang="en-US" sz="2354" spc="117" strike="noStrike" u="none">
                <a:solidFill>
                  <a:srgbClr val="030603"/>
                </a:solidFill>
                <a:latin typeface="Saira"/>
                <a:ea typeface="Saira"/>
                <a:cs typeface="Saira"/>
                <a:sym typeface="Saira"/>
              </a:rPr>
              <a:t>es tendances et cycles saisonnie</a:t>
            </a:r>
          </a:p>
          <a:p>
            <a:pPr algn="l">
              <a:lnSpc>
                <a:spcPts val="4144"/>
              </a:lnSpc>
              <a:spcBef>
                <a:spcPct val="0"/>
              </a:spcBef>
            </a:pPr>
            <a:r>
              <a:rPr lang="en-US" sz="2354" spc="117" strike="noStrike" u="none">
                <a:solidFill>
                  <a:srgbClr val="030603"/>
                </a:solidFill>
                <a:latin typeface="Saira"/>
                <a:ea typeface="Saira"/>
                <a:cs typeface="Saira"/>
                <a:sym typeface="Saira"/>
              </a:rPr>
              <a:t>I</a:t>
            </a:r>
            <a:r>
              <a:rPr lang="en-US" sz="2354" spc="117" strike="noStrike" u="none">
                <a:solidFill>
                  <a:srgbClr val="030603"/>
                </a:solidFill>
                <a:latin typeface="Saira"/>
                <a:ea typeface="Saira"/>
                <a:cs typeface="Saira"/>
                <a:sym typeface="Saira"/>
              </a:rPr>
              <a:t>ntégration des jours fériés britanniques</a:t>
            </a:r>
          </a:p>
          <a:p>
            <a:pPr algn="l">
              <a:lnSpc>
                <a:spcPts val="4144"/>
              </a:lnSpc>
              <a:spcBef>
                <a:spcPct val="0"/>
              </a:spcBef>
            </a:pPr>
            <a:r>
              <a:rPr lang="en-US" sz="2354" spc="117" strike="noStrike" u="none">
                <a:solidFill>
                  <a:srgbClr val="030603"/>
                </a:solidFill>
                <a:latin typeface="Saira"/>
                <a:ea typeface="Saira"/>
                <a:cs typeface="Saira"/>
                <a:sym typeface="Saira"/>
              </a:rPr>
              <a:t>XGBo</a:t>
            </a:r>
            <a:r>
              <a:rPr lang="en-US" sz="2354" spc="117" strike="noStrike" u="none">
                <a:solidFill>
                  <a:srgbClr val="030603"/>
                </a:solidFill>
                <a:latin typeface="Saira"/>
                <a:ea typeface="Saira"/>
                <a:cs typeface="Saira"/>
                <a:sym typeface="Saira"/>
              </a:rPr>
              <a:t>ost </a:t>
            </a:r>
          </a:p>
          <a:p>
            <a:pPr algn="l" marL="0" indent="0" lvl="0">
              <a:lnSpc>
                <a:spcPts val="4144"/>
              </a:lnSpc>
              <a:spcBef>
                <a:spcPct val="0"/>
              </a:spcBef>
            </a:pPr>
            <a:r>
              <a:rPr lang="en-US" sz="2354" spc="117" strike="noStrike" u="none">
                <a:solidFill>
                  <a:srgbClr val="030603"/>
                </a:solidFill>
                <a:latin typeface="Saira"/>
                <a:ea typeface="Saira"/>
                <a:cs typeface="Saira"/>
                <a:sym typeface="Saira"/>
              </a:rPr>
              <a:t>Arbr</a:t>
            </a:r>
            <a:r>
              <a:rPr lang="en-US" sz="2354" spc="117" strike="noStrike" u="none">
                <a:solidFill>
                  <a:srgbClr val="030603"/>
                </a:solidFill>
                <a:latin typeface="Saira"/>
                <a:ea typeface="Saira"/>
                <a:cs typeface="Saira"/>
                <a:sym typeface="Saira"/>
              </a:rPr>
              <a:t>es Linéaires</a:t>
            </a:r>
          </a:p>
          <a:p>
            <a:pPr algn="l" marL="0" indent="0" lvl="0">
              <a:lnSpc>
                <a:spcPts val="4144"/>
              </a:lnSpc>
              <a:spcBef>
                <a:spcPct val="0"/>
              </a:spcBef>
            </a:pPr>
            <a:r>
              <a:rPr lang="en-US" sz="2354" spc="117" strike="noStrike" u="none">
                <a:solidFill>
                  <a:srgbClr val="030603"/>
                </a:solidFill>
                <a:latin typeface="Saira"/>
                <a:ea typeface="Saira"/>
                <a:cs typeface="Saira"/>
                <a:sym typeface="Saira"/>
              </a:rPr>
              <a:t>Prophet</a:t>
            </a:r>
          </a:p>
          <a:p>
            <a:pPr algn="l" marL="0" indent="0" lvl="0">
              <a:lnSpc>
                <a:spcPts val="4144"/>
              </a:lnSpc>
              <a:spcBef>
                <a:spcPct val="0"/>
              </a:spcBef>
            </a:pPr>
            <a:r>
              <a:rPr lang="en-US" sz="2354" spc="117" strike="noStrike" u="none">
                <a:solidFill>
                  <a:srgbClr val="030603"/>
                </a:solidFill>
                <a:latin typeface="Saira"/>
                <a:ea typeface="Saira"/>
                <a:cs typeface="Saira"/>
                <a:sym typeface="Saira"/>
              </a:rPr>
              <a:t>LSTM</a:t>
            </a:r>
          </a:p>
          <a:p>
            <a:pPr algn="l" marL="0" indent="0" lvl="0">
              <a:lnSpc>
                <a:spcPts val="4144"/>
              </a:lnSpc>
              <a:spcBef>
                <a:spcPct val="0"/>
              </a:spcBef>
            </a:pPr>
            <a:r>
              <a:rPr lang="en-US" sz="2354" spc="117" strike="noStrike" u="none">
                <a:solidFill>
                  <a:srgbClr val="030603"/>
                </a:solidFill>
                <a:latin typeface="Saira"/>
                <a:ea typeface="Saira"/>
                <a:cs typeface="Saira"/>
                <a:sym typeface="Saira"/>
              </a:rPr>
              <a:t>Deep LSTM</a:t>
            </a:r>
          </a:p>
          <a:p>
            <a:pPr algn="l" marL="0" indent="0" lvl="0">
              <a:lnSpc>
                <a:spcPts val="4144"/>
              </a:lnSpc>
              <a:spcBef>
                <a:spcPct val="0"/>
              </a:spcBef>
            </a:pPr>
            <a:r>
              <a:rPr lang="en-US" sz="2354" spc="117" strike="noStrike" u="none">
                <a:solidFill>
                  <a:srgbClr val="030603"/>
                </a:solidFill>
                <a:latin typeface="Saira"/>
                <a:ea typeface="Saira"/>
                <a:cs typeface="Saira"/>
                <a:sym typeface="Saira"/>
              </a:rPr>
              <a:t>GRU (Gated Recurrent Unit)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TextBox 2" id="2"/>
          <p:cNvSpPr txBox="true"/>
          <p:nvPr/>
        </p:nvSpPr>
        <p:spPr>
          <a:xfrm rot="0">
            <a:off x="0" y="4329030"/>
            <a:ext cx="11291044" cy="2077031"/>
          </a:xfrm>
          <a:prstGeom prst="rect">
            <a:avLst/>
          </a:prstGeom>
        </p:spPr>
        <p:txBody>
          <a:bodyPr anchor="t" rtlCol="false" tIns="0" lIns="0" bIns="0" rIns="0">
            <a:spAutoFit/>
          </a:bodyPr>
          <a:lstStyle/>
          <a:p>
            <a:pPr algn="ctr">
              <a:lnSpc>
                <a:spcPts val="8367"/>
              </a:lnSpc>
              <a:spcBef>
                <a:spcPct val="0"/>
              </a:spcBef>
            </a:pPr>
            <a:r>
              <a:rPr lang="en-US" sz="5977">
                <a:solidFill>
                  <a:srgbClr val="60CD31"/>
                </a:solidFill>
                <a:latin typeface="Shrikhand"/>
                <a:ea typeface="Shrikhand"/>
                <a:cs typeface="Shrikhand"/>
                <a:sym typeface="Shrikhand"/>
              </a:rPr>
              <a:t>Je vo</a:t>
            </a:r>
            <a:r>
              <a:rPr lang="en-US" sz="5977">
                <a:solidFill>
                  <a:srgbClr val="60CD31"/>
                </a:solidFill>
                <a:latin typeface="Shrikhand"/>
                <a:ea typeface="Shrikhand"/>
                <a:cs typeface="Shrikhand"/>
                <a:sym typeface="Shrikhand"/>
              </a:rPr>
              <a:t>us remercie de votre attention</a:t>
            </a:r>
          </a:p>
        </p:txBody>
      </p:sp>
      <p:sp>
        <p:nvSpPr>
          <p:cNvPr name="Freeform 3" id="3"/>
          <p:cNvSpPr/>
          <p:nvPr/>
        </p:nvSpPr>
        <p:spPr>
          <a:xfrm flipH="true" flipV="false" rot="0">
            <a:off x="10892791" y="0"/>
            <a:ext cx="8563928" cy="10287000"/>
          </a:xfrm>
          <a:custGeom>
            <a:avLst/>
            <a:gdLst/>
            <a:ahLst/>
            <a:cxnLst/>
            <a:rect r="r" b="b" t="t" l="l"/>
            <a:pathLst>
              <a:path h="10287000" w="8563928">
                <a:moveTo>
                  <a:pt x="8563928" y="0"/>
                </a:moveTo>
                <a:lnTo>
                  <a:pt x="0" y="0"/>
                </a:lnTo>
                <a:lnTo>
                  <a:pt x="0" y="10287000"/>
                </a:lnTo>
                <a:lnTo>
                  <a:pt x="8563928" y="10287000"/>
                </a:lnTo>
                <a:lnTo>
                  <a:pt x="8563928"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TextBox 2" id="2"/>
          <p:cNvSpPr txBox="true"/>
          <p:nvPr/>
        </p:nvSpPr>
        <p:spPr>
          <a:xfrm rot="0">
            <a:off x="1292268" y="426110"/>
            <a:ext cx="8949325" cy="1489031"/>
          </a:xfrm>
          <a:prstGeom prst="rect">
            <a:avLst/>
          </a:prstGeom>
        </p:spPr>
        <p:txBody>
          <a:bodyPr anchor="t" rtlCol="false" tIns="0" lIns="0" bIns="0" rIns="0">
            <a:spAutoFit/>
          </a:bodyPr>
          <a:lstStyle/>
          <a:p>
            <a:pPr algn="l">
              <a:lnSpc>
                <a:spcPts val="12107"/>
              </a:lnSpc>
              <a:spcBef>
                <a:spcPct val="0"/>
              </a:spcBef>
            </a:pPr>
            <a:r>
              <a:rPr lang="en-US" b="true" sz="8648">
                <a:solidFill>
                  <a:srgbClr val="60CD31"/>
                </a:solidFill>
                <a:latin typeface="Gotham Bold"/>
                <a:ea typeface="Gotham Bold"/>
                <a:cs typeface="Gotham Bold"/>
                <a:sym typeface="Gotham Bold"/>
              </a:rPr>
              <a:t>Introduction</a:t>
            </a:r>
          </a:p>
        </p:txBody>
      </p:sp>
      <p:sp>
        <p:nvSpPr>
          <p:cNvPr name="TextBox 3" id="3"/>
          <p:cNvSpPr txBox="true"/>
          <p:nvPr/>
        </p:nvSpPr>
        <p:spPr>
          <a:xfrm rot="0">
            <a:off x="1028700" y="1886566"/>
            <a:ext cx="7170709" cy="485775"/>
          </a:xfrm>
          <a:prstGeom prst="rect">
            <a:avLst/>
          </a:prstGeom>
        </p:spPr>
        <p:txBody>
          <a:bodyPr anchor="t" rtlCol="false" tIns="0" lIns="0" bIns="0" rIns="0">
            <a:spAutoFit/>
          </a:bodyPr>
          <a:lstStyle/>
          <a:p>
            <a:pPr algn="l">
              <a:lnSpc>
                <a:spcPts val="3900"/>
              </a:lnSpc>
              <a:spcBef>
                <a:spcPct val="0"/>
              </a:spcBef>
            </a:pPr>
            <a:r>
              <a:rPr lang="en-US" b="true" sz="3000" spc="126">
                <a:solidFill>
                  <a:srgbClr val="000000"/>
                </a:solidFill>
                <a:latin typeface="Saira Bold"/>
                <a:ea typeface="Saira Bold"/>
                <a:cs typeface="Saira Bold"/>
                <a:sym typeface="Saira Bold"/>
              </a:rPr>
              <a:t>À pro</a:t>
            </a:r>
            <a:r>
              <a:rPr lang="en-US" b="true" sz="3000" spc="126">
                <a:solidFill>
                  <a:srgbClr val="000000"/>
                </a:solidFill>
                <a:latin typeface="Saira Bold"/>
                <a:ea typeface="Saira Bold"/>
                <a:cs typeface="Saira Bold"/>
                <a:sym typeface="Saira Bold"/>
              </a:rPr>
              <a:t>pos des données</a:t>
            </a:r>
          </a:p>
        </p:txBody>
      </p:sp>
      <p:sp>
        <p:nvSpPr>
          <p:cNvPr name="TextBox 4" id="4"/>
          <p:cNvSpPr txBox="true"/>
          <p:nvPr/>
        </p:nvSpPr>
        <p:spPr>
          <a:xfrm rot="0">
            <a:off x="1028700" y="2476627"/>
            <a:ext cx="8687364" cy="6780530"/>
          </a:xfrm>
          <a:prstGeom prst="rect">
            <a:avLst/>
          </a:prstGeom>
        </p:spPr>
        <p:txBody>
          <a:bodyPr anchor="t" rtlCol="false" tIns="0" lIns="0" bIns="0" rIns="0">
            <a:spAutoFit/>
          </a:bodyPr>
          <a:lstStyle/>
          <a:p>
            <a:pPr algn="l" marL="0" indent="0" lvl="0">
              <a:lnSpc>
                <a:spcPts val="3220"/>
              </a:lnSpc>
              <a:spcBef>
                <a:spcPct val="0"/>
              </a:spcBef>
            </a:pPr>
            <a:r>
              <a:rPr lang="en-US" sz="2300" spc="115">
                <a:solidFill>
                  <a:srgbClr val="000000"/>
                </a:solidFill>
                <a:latin typeface="Saira Light"/>
                <a:ea typeface="Saira Light"/>
                <a:cs typeface="Saira Light"/>
                <a:sym typeface="Saira Light"/>
              </a:rPr>
              <a:t>J'ai t</a:t>
            </a:r>
            <a:r>
              <a:rPr lang="en-US" sz="2300" spc="115" strike="noStrike" u="none">
                <a:solidFill>
                  <a:srgbClr val="000000"/>
                </a:solidFill>
                <a:latin typeface="Saira Light"/>
                <a:ea typeface="Saira Light"/>
                <a:cs typeface="Saira Light"/>
                <a:sym typeface="Saira Light"/>
              </a:rPr>
              <a:t>ravaillé avec les données du National Grid ESO, le gestionnaire du réseau électrique britannique. Ces données sont collectées depuis 2009 et sont mises à jour toutes les 30 minutes, ce qui nous donne 48 mesures par jour - idéal pour l'analyse de séries temporelles.</a:t>
            </a:r>
          </a:p>
          <a:p>
            <a:pPr algn="l" marL="0" indent="0" lvl="0">
              <a:lnSpc>
                <a:spcPts val="3220"/>
              </a:lnSpc>
              <a:spcBef>
                <a:spcPct val="0"/>
              </a:spcBef>
            </a:pPr>
          </a:p>
          <a:p>
            <a:pPr algn="l" marL="0" indent="0" lvl="0">
              <a:lnSpc>
                <a:spcPts val="3220"/>
              </a:lnSpc>
              <a:spcBef>
                <a:spcPct val="0"/>
              </a:spcBef>
            </a:pPr>
            <a:r>
              <a:rPr lang="en-US" sz="2300" spc="115" strike="noStrike" u="none">
                <a:solidFill>
                  <a:srgbClr val="000000"/>
                </a:solidFill>
                <a:latin typeface="Saira Light"/>
                <a:ea typeface="Saira Light"/>
                <a:cs typeface="Saira Light"/>
                <a:sym typeface="Saira Light"/>
              </a:rPr>
              <a:t>Le jeu de données contient 279,264 lignes et 20 colonnes, mais je me suis concentré sur les 3 variables principales :</a:t>
            </a:r>
          </a:p>
          <a:p>
            <a:pPr algn="l" marL="496571" indent="-248285" lvl="1">
              <a:lnSpc>
                <a:spcPts val="3220"/>
              </a:lnSpc>
              <a:spcBef>
                <a:spcPct val="0"/>
              </a:spcBef>
              <a:buFont typeface="Arial"/>
              <a:buChar char="•"/>
            </a:pPr>
            <a:r>
              <a:rPr lang="en-US" sz="2300" spc="115" strike="noStrike" u="none">
                <a:solidFill>
                  <a:srgbClr val="000000"/>
                </a:solidFill>
                <a:latin typeface="Saira Light"/>
                <a:ea typeface="Saira Light"/>
                <a:cs typeface="Saira Light"/>
                <a:sym typeface="Saira Light"/>
              </a:rPr>
              <a:t>La date de mesure au format jour/mois/année</a:t>
            </a:r>
          </a:p>
          <a:p>
            <a:pPr algn="l" marL="496571" indent="-248285" lvl="1">
              <a:lnSpc>
                <a:spcPts val="3220"/>
              </a:lnSpc>
              <a:spcBef>
                <a:spcPct val="0"/>
              </a:spcBef>
              <a:buFont typeface="Arial"/>
              <a:buChar char="•"/>
            </a:pPr>
            <a:r>
              <a:rPr lang="en-US" sz="2300" spc="115" strike="noStrike" u="none">
                <a:solidFill>
                  <a:srgbClr val="000000"/>
                </a:solidFill>
                <a:latin typeface="Saira Light"/>
                <a:ea typeface="Saira Light"/>
                <a:cs typeface="Saira Light"/>
                <a:sym typeface="Saira Light"/>
              </a:rPr>
              <a:t>La période de 30 minutes dans la journée (de 1 à 48)</a:t>
            </a:r>
          </a:p>
          <a:p>
            <a:pPr algn="l" marL="496571" indent="-248285" lvl="1">
              <a:lnSpc>
                <a:spcPts val="3220"/>
              </a:lnSpc>
              <a:spcBef>
                <a:spcPct val="0"/>
              </a:spcBef>
              <a:buFont typeface="Arial"/>
              <a:buChar char="•"/>
            </a:pPr>
            <a:r>
              <a:rPr lang="en-US" sz="2300" spc="115" strike="noStrike" u="none">
                <a:solidFill>
                  <a:srgbClr val="000000"/>
                </a:solidFill>
                <a:latin typeface="Saira Light"/>
                <a:ea typeface="Saira Light"/>
                <a:cs typeface="Saira Light"/>
                <a:sym typeface="Saira Light"/>
              </a:rPr>
              <a:t>La demande électrique en Megawatts, qui est notre variable cible à prédire</a:t>
            </a:r>
          </a:p>
          <a:p>
            <a:pPr algn="l">
              <a:lnSpc>
                <a:spcPts val="3220"/>
              </a:lnSpc>
              <a:spcBef>
                <a:spcPct val="0"/>
              </a:spcBef>
            </a:pPr>
          </a:p>
          <a:p>
            <a:pPr algn="l" marL="0" indent="0" lvl="0">
              <a:lnSpc>
                <a:spcPts val="3220"/>
              </a:lnSpc>
              <a:spcBef>
                <a:spcPct val="0"/>
              </a:spcBef>
            </a:pPr>
            <a:r>
              <a:rPr lang="en-US" sz="2300" spc="115" strike="noStrike" u="none">
                <a:solidFill>
                  <a:srgbClr val="000000"/>
                </a:solidFill>
                <a:latin typeface="Saira Light"/>
                <a:ea typeface="Saira Light"/>
                <a:cs typeface="Saira Light"/>
                <a:sym typeface="Saira Light"/>
              </a:rPr>
              <a:t>L'objectif était donc de développer des modèles capables de prédire cette demande électrique future avec la meilleure précision possible.</a:t>
            </a:r>
          </a:p>
          <a:p>
            <a:pPr algn="l" marL="0" indent="0" lvl="0">
              <a:lnSpc>
                <a:spcPts val="3220"/>
              </a:lnSpc>
              <a:spcBef>
                <a:spcPct val="0"/>
              </a:spcBef>
            </a:pPr>
          </a:p>
        </p:txBody>
      </p:sp>
      <p:sp>
        <p:nvSpPr>
          <p:cNvPr name="Freeform 5" id="5"/>
          <p:cNvSpPr/>
          <p:nvPr/>
        </p:nvSpPr>
        <p:spPr>
          <a:xfrm flipH="true" flipV="false" rot="0">
            <a:off x="10441378" y="211198"/>
            <a:ext cx="7660843" cy="9864604"/>
          </a:xfrm>
          <a:custGeom>
            <a:avLst/>
            <a:gdLst/>
            <a:ahLst/>
            <a:cxnLst/>
            <a:rect r="r" b="b" t="t" l="l"/>
            <a:pathLst>
              <a:path h="9864604" w="7660843">
                <a:moveTo>
                  <a:pt x="7660843" y="0"/>
                </a:moveTo>
                <a:lnTo>
                  <a:pt x="0" y="0"/>
                </a:lnTo>
                <a:lnTo>
                  <a:pt x="0" y="9864604"/>
                </a:lnTo>
                <a:lnTo>
                  <a:pt x="7660843" y="9864604"/>
                </a:lnTo>
                <a:lnTo>
                  <a:pt x="7660843" y="0"/>
                </a:lnTo>
                <a:close/>
              </a:path>
            </a:pathLst>
          </a:custGeom>
          <a:blipFill>
            <a:blip r:embed="rId2"/>
            <a:stretch>
              <a:fillRect l="-16065" t="0" r="-12700" b="0"/>
            </a:stretch>
          </a:blipFill>
          <a:ln w="38100" cap="sq">
            <a:solidFill>
              <a:srgbClr val="60D621"/>
            </a:solid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true" rot="10213040">
            <a:off x="12240010" y="577606"/>
            <a:ext cx="7237369" cy="5123454"/>
          </a:xfrm>
          <a:custGeom>
            <a:avLst/>
            <a:gdLst/>
            <a:ahLst/>
            <a:cxnLst/>
            <a:rect r="r" b="b" t="t" l="l"/>
            <a:pathLst>
              <a:path h="5123454" w="7237369">
                <a:moveTo>
                  <a:pt x="0" y="5123454"/>
                </a:moveTo>
                <a:lnTo>
                  <a:pt x="7237369" y="5123454"/>
                </a:lnTo>
                <a:lnTo>
                  <a:pt x="7237369" y="0"/>
                </a:lnTo>
                <a:lnTo>
                  <a:pt x="0" y="0"/>
                </a:lnTo>
                <a:lnTo>
                  <a:pt x="0" y="5123454"/>
                </a:lnTo>
                <a:close/>
              </a:path>
            </a:pathLst>
          </a:custGeom>
          <a:blipFill>
            <a:blip r:embed="rId2"/>
            <a:stretch>
              <a:fillRect l="0" t="0" r="0" b="0"/>
            </a:stretch>
          </a:blipFill>
        </p:spPr>
      </p:sp>
      <p:sp>
        <p:nvSpPr>
          <p:cNvPr name="Freeform 3" id="3"/>
          <p:cNvSpPr/>
          <p:nvPr/>
        </p:nvSpPr>
        <p:spPr>
          <a:xfrm flipH="false" flipV="false" rot="0">
            <a:off x="1028700" y="2888072"/>
            <a:ext cx="3595644" cy="5366766"/>
          </a:xfrm>
          <a:custGeom>
            <a:avLst/>
            <a:gdLst/>
            <a:ahLst/>
            <a:cxnLst/>
            <a:rect r="r" b="b" t="t" l="l"/>
            <a:pathLst>
              <a:path h="5366766" w="3595644">
                <a:moveTo>
                  <a:pt x="0" y="0"/>
                </a:moveTo>
                <a:lnTo>
                  <a:pt x="3595644" y="0"/>
                </a:lnTo>
                <a:lnTo>
                  <a:pt x="3595644" y="5366767"/>
                </a:lnTo>
                <a:lnTo>
                  <a:pt x="0" y="5366767"/>
                </a:lnTo>
                <a:lnTo>
                  <a:pt x="0" y="0"/>
                </a:lnTo>
                <a:close/>
              </a:path>
            </a:pathLst>
          </a:custGeom>
          <a:blipFill>
            <a:blip r:embed="rId3"/>
            <a:stretch>
              <a:fillRect l="0" t="0" r="0" b="0"/>
            </a:stretch>
          </a:blipFill>
        </p:spPr>
      </p:sp>
      <p:sp>
        <p:nvSpPr>
          <p:cNvPr name="Freeform 4" id="4"/>
          <p:cNvSpPr/>
          <p:nvPr/>
        </p:nvSpPr>
        <p:spPr>
          <a:xfrm flipH="false" flipV="false" rot="0">
            <a:off x="4800318" y="4528713"/>
            <a:ext cx="4691889" cy="2164370"/>
          </a:xfrm>
          <a:custGeom>
            <a:avLst/>
            <a:gdLst/>
            <a:ahLst/>
            <a:cxnLst/>
            <a:rect r="r" b="b" t="t" l="l"/>
            <a:pathLst>
              <a:path h="2164370" w="4691889">
                <a:moveTo>
                  <a:pt x="0" y="0"/>
                </a:moveTo>
                <a:lnTo>
                  <a:pt x="4691889" y="0"/>
                </a:lnTo>
                <a:lnTo>
                  <a:pt x="4691889" y="2164370"/>
                </a:lnTo>
                <a:lnTo>
                  <a:pt x="0" y="2164370"/>
                </a:lnTo>
                <a:lnTo>
                  <a:pt x="0" y="0"/>
                </a:lnTo>
                <a:close/>
              </a:path>
            </a:pathLst>
          </a:custGeom>
          <a:blipFill>
            <a:blip r:embed="rId4"/>
            <a:stretch>
              <a:fillRect l="0" t="0" r="0" b="0"/>
            </a:stretch>
          </a:blipFill>
        </p:spPr>
      </p:sp>
      <p:sp>
        <p:nvSpPr>
          <p:cNvPr name="Freeform 5" id="5"/>
          <p:cNvSpPr/>
          <p:nvPr/>
        </p:nvSpPr>
        <p:spPr>
          <a:xfrm flipH="false" flipV="false" rot="0">
            <a:off x="4800318" y="7553390"/>
            <a:ext cx="8277199" cy="1882182"/>
          </a:xfrm>
          <a:custGeom>
            <a:avLst/>
            <a:gdLst/>
            <a:ahLst/>
            <a:cxnLst/>
            <a:rect r="r" b="b" t="t" l="l"/>
            <a:pathLst>
              <a:path h="1882182" w="8277199">
                <a:moveTo>
                  <a:pt x="0" y="0"/>
                </a:moveTo>
                <a:lnTo>
                  <a:pt x="8277199" y="0"/>
                </a:lnTo>
                <a:lnTo>
                  <a:pt x="8277199" y="1882183"/>
                </a:lnTo>
                <a:lnTo>
                  <a:pt x="0" y="1882183"/>
                </a:lnTo>
                <a:lnTo>
                  <a:pt x="0" y="0"/>
                </a:lnTo>
                <a:close/>
              </a:path>
            </a:pathLst>
          </a:custGeom>
          <a:blipFill>
            <a:blip r:embed="rId5"/>
            <a:stretch>
              <a:fillRect l="0" t="0" r="0" b="0"/>
            </a:stretch>
          </a:blipFill>
        </p:spPr>
      </p:sp>
      <p:sp>
        <p:nvSpPr>
          <p:cNvPr name="TextBox 6" id="6"/>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Prépa</a:t>
            </a:r>
            <a:r>
              <a:rPr lang="en-US" b="true" sz="5977">
                <a:solidFill>
                  <a:srgbClr val="60CD31"/>
                </a:solidFill>
                <a:latin typeface="Gotham Bold"/>
                <a:ea typeface="Gotham Bold"/>
                <a:cs typeface="Gotham Bold"/>
                <a:sym typeface="Gotham Bold"/>
              </a:rPr>
              <a:t>ration des données</a:t>
            </a:r>
          </a:p>
        </p:txBody>
      </p:sp>
      <p:sp>
        <p:nvSpPr>
          <p:cNvPr name="TextBox 7" id="7"/>
          <p:cNvSpPr txBox="true"/>
          <p:nvPr/>
        </p:nvSpPr>
        <p:spPr>
          <a:xfrm rot="0">
            <a:off x="1028700" y="2237198"/>
            <a:ext cx="9701475" cy="327025"/>
          </a:xfrm>
          <a:prstGeom prst="rect">
            <a:avLst/>
          </a:prstGeom>
        </p:spPr>
        <p:txBody>
          <a:bodyPr anchor="t" rtlCol="false" tIns="0" lIns="0" bIns="0" rIns="0">
            <a:spAutoFit/>
          </a:bodyPr>
          <a:lstStyle/>
          <a:p>
            <a:pPr algn="l">
              <a:lnSpc>
                <a:spcPts val="2600"/>
              </a:lnSpc>
              <a:spcBef>
                <a:spcPct val="0"/>
              </a:spcBef>
            </a:pPr>
            <a:r>
              <a:rPr lang="en-US" b="true" sz="2000" spc="84">
                <a:solidFill>
                  <a:srgbClr val="000000"/>
                </a:solidFill>
                <a:latin typeface="Saira Bold"/>
                <a:ea typeface="Saira Bold"/>
                <a:cs typeface="Saira Bold"/>
                <a:sym typeface="Saira Bold"/>
              </a:rPr>
              <a:t>Commençons par vérifier la </a:t>
            </a:r>
            <a:r>
              <a:rPr lang="en-US" b="true" sz="2000" spc="84">
                <a:solidFill>
                  <a:srgbClr val="000000"/>
                </a:solidFill>
                <a:latin typeface="Saira Bold"/>
                <a:ea typeface="Saira Bold"/>
                <a:cs typeface="Saira Bold"/>
                <a:sym typeface="Saira Bold"/>
              </a:rPr>
              <a:t>présence éventuelle de valeurs manquantes :</a:t>
            </a:r>
          </a:p>
        </p:txBody>
      </p:sp>
      <p:sp>
        <p:nvSpPr>
          <p:cNvPr name="TextBox 8" id="8"/>
          <p:cNvSpPr txBox="true"/>
          <p:nvPr/>
        </p:nvSpPr>
        <p:spPr>
          <a:xfrm rot="0">
            <a:off x="4800318" y="3101233"/>
            <a:ext cx="8687364" cy="1179830"/>
          </a:xfrm>
          <a:prstGeom prst="rect">
            <a:avLst/>
          </a:prstGeom>
        </p:spPr>
        <p:txBody>
          <a:bodyPr anchor="t" rtlCol="false" tIns="0" lIns="0" bIns="0" rIns="0">
            <a:spAutoFit/>
          </a:bodyPr>
          <a:lstStyle/>
          <a:p>
            <a:pPr algn="l" marL="0" indent="0" lvl="0">
              <a:lnSpc>
                <a:spcPts val="3220"/>
              </a:lnSpc>
              <a:spcBef>
                <a:spcPct val="0"/>
              </a:spcBef>
            </a:pPr>
            <a:r>
              <a:rPr lang="en-US" sz="2300" spc="115">
                <a:solidFill>
                  <a:srgbClr val="000000"/>
                </a:solidFill>
                <a:latin typeface="Saira Light"/>
                <a:ea typeface="Saira Light"/>
                <a:cs typeface="Saira Light"/>
                <a:sym typeface="Saira Light"/>
              </a:rPr>
              <a:t>C</a:t>
            </a:r>
            <a:r>
              <a:rPr lang="en-US" sz="2300" spc="115" strike="noStrike" u="none">
                <a:solidFill>
                  <a:srgbClr val="000000"/>
                </a:solidFill>
                <a:latin typeface="Saira Light"/>
                <a:ea typeface="Saira Light"/>
                <a:cs typeface="Saira Light"/>
                <a:sym typeface="Saira Light"/>
              </a:rPr>
              <a:t>omme on peut le constater, seules deux colonnes contiennent des valeurs nan. Vérifions combien de nanvaleurs contient chaque colonne :</a:t>
            </a:r>
          </a:p>
        </p:txBody>
      </p:sp>
      <p:sp>
        <p:nvSpPr>
          <p:cNvPr name="TextBox 9" id="9"/>
          <p:cNvSpPr txBox="true"/>
          <p:nvPr/>
        </p:nvSpPr>
        <p:spPr>
          <a:xfrm rot="0">
            <a:off x="9663657" y="5114925"/>
            <a:ext cx="8020979" cy="2190815"/>
          </a:xfrm>
          <a:prstGeom prst="rect">
            <a:avLst/>
          </a:prstGeom>
        </p:spPr>
        <p:txBody>
          <a:bodyPr anchor="t" rtlCol="false" tIns="0" lIns="0" bIns="0" rIns="0">
            <a:spAutoFit/>
          </a:bodyPr>
          <a:lstStyle/>
          <a:p>
            <a:pPr algn="l" marL="0" indent="0" lvl="0">
              <a:lnSpc>
                <a:spcPts val="2973"/>
              </a:lnSpc>
              <a:spcBef>
                <a:spcPct val="0"/>
              </a:spcBef>
            </a:pPr>
            <a:r>
              <a:rPr lang="en-US" sz="2123" spc="106">
                <a:solidFill>
                  <a:srgbClr val="000000"/>
                </a:solidFill>
                <a:latin typeface="Saira Light"/>
                <a:ea typeface="Saira Light"/>
                <a:cs typeface="Saira Light"/>
                <a:sym typeface="Saira Light"/>
              </a:rPr>
              <a:t>j'ai constaté que deux variables prése</a:t>
            </a:r>
            <a:r>
              <a:rPr lang="en-US" sz="2123" spc="106" strike="noStrike" u="none">
                <a:solidFill>
                  <a:srgbClr val="000000"/>
                </a:solidFill>
                <a:latin typeface="Saira Light"/>
                <a:ea typeface="Saira Light"/>
                <a:cs typeface="Saira Light"/>
                <a:sym typeface="Saira Light"/>
              </a:rPr>
              <a:t>ntaient un nombre identique de valeurs manquantes sur la période 2009-2018. J'ai donc décidé de les supprimer. Par ailleurs, j'ai éliminé les lignes incohérentes où la période de règlement dépassait 48, cette valeur représentant le maximum d'intervalles possibles dans une journée.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968770" y="5143500"/>
            <a:ext cx="6025395" cy="4365337"/>
          </a:xfrm>
          <a:custGeom>
            <a:avLst/>
            <a:gdLst/>
            <a:ahLst/>
            <a:cxnLst/>
            <a:rect r="r" b="b" t="t" l="l"/>
            <a:pathLst>
              <a:path h="4365337" w="6025395">
                <a:moveTo>
                  <a:pt x="0" y="0"/>
                </a:moveTo>
                <a:lnTo>
                  <a:pt x="6025395" y="0"/>
                </a:lnTo>
                <a:lnTo>
                  <a:pt x="6025395" y="4365337"/>
                </a:lnTo>
                <a:lnTo>
                  <a:pt x="0" y="4365337"/>
                </a:lnTo>
                <a:lnTo>
                  <a:pt x="0" y="0"/>
                </a:lnTo>
                <a:close/>
              </a:path>
            </a:pathLst>
          </a:custGeom>
          <a:blipFill>
            <a:blip r:embed="rId2"/>
            <a:stretch>
              <a:fillRect l="0" t="0" r="0" b="0"/>
            </a:stretch>
          </a:blipFill>
        </p:spPr>
      </p:sp>
      <p:sp>
        <p:nvSpPr>
          <p:cNvPr name="Freeform 3" id="3"/>
          <p:cNvSpPr/>
          <p:nvPr/>
        </p:nvSpPr>
        <p:spPr>
          <a:xfrm flipH="false" flipV="false" rot="0">
            <a:off x="7345198" y="2643597"/>
            <a:ext cx="10078767" cy="3792136"/>
          </a:xfrm>
          <a:custGeom>
            <a:avLst/>
            <a:gdLst/>
            <a:ahLst/>
            <a:cxnLst/>
            <a:rect r="r" b="b" t="t" l="l"/>
            <a:pathLst>
              <a:path h="3792136" w="10078767">
                <a:moveTo>
                  <a:pt x="0" y="0"/>
                </a:moveTo>
                <a:lnTo>
                  <a:pt x="10078767" y="0"/>
                </a:lnTo>
                <a:lnTo>
                  <a:pt x="10078767" y="3792137"/>
                </a:lnTo>
                <a:lnTo>
                  <a:pt x="0" y="3792137"/>
                </a:lnTo>
                <a:lnTo>
                  <a:pt x="0" y="0"/>
                </a:lnTo>
                <a:close/>
              </a:path>
            </a:pathLst>
          </a:custGeom>
          <a:blipFill>
            <a:blip r:embed="rId3"/>
            <a:stretch>
              <a:fillRect l="0" t="0" r="0" b="0"/>
            </a:stretch>
          </a:blipFill>
        </p:spPr>
      </p:sp>
      <p:sp>
        <p:nvSpPr>
          <p:cNvPr name="Freeform 4" id="4"/>
          <p:cNvSpPr/>
          <p:nvPr/>
        </p:nvSpPr>
        <p:spPr>
          <a:xfrm flipH="false" flipV="false" rot="0">
            <a:off x="7509862" y="7526194"/>
            <a:ext cx="6000746" cy="2235278"/>
          </a:xfrm>
          <a:custGeom>
            <a:avLst/>
            <a:gdLst/>
            <a:ahLst/>
            <a:cxnLst/>
            <a:rect r="r" b="b" t="t" l="l"/>
            <a:pathLst>
              <a:path h="2235278" w="6000746">
                <a:moveTo>
                  <a:pt x="0" y="0"/>
                </a:moveTo>
                <a:lnTo>
                  <a:pt x="6000747" y="0"/>
                </a:lnTo>
                <a:lnTo>
                  <a:pt x="6000747" y="2235278"/>
                </a:lnTo>
                <a:lnTo>
                  <a:pt x="0" y="2235278"/>
                </a:lnTo>
                <a:lnTo>
                  <a:pt x="0" y="0"/>
                </a:lnTo>
                <a:close/>
              </a:path>
            </a:pathLst>
          </a:custGeom>
          <a:blipFill>
            <a:blip r:embed="rId4"/>
            <a:stretch>
              <a:fillRect l="0" t="0" r="0" b="0"/>
            </a:stretch>
          </a:blipFill>
        </p:spPr>
      </p:sp>
      <p:sp>
        <p:nvSpPr>
          <p:cNvPr name="TextBox 5" id="5"/>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Prépa</a:t>
            </a:r>
            <a:r>
              <a:rPr lang="en-US" b="true" sz="5977">
                <a:solidFill>
                  <a:srgbClr val="60CD31"/>
                </a:solidFill>
                <a:latin typeface="Gotham Bold"/>
                <a:ea typeface="Gotham Bold"/>
                <a:cs typeface="Gotham Bold"/>
                <a:sym typeface="Gotham Bold"/>
              </a:rPr>
              <a:t>ration des données</a:t>
            </a:r>
          </a:p>
        </p:txBody>
      </p:sp>
      <p:sp>
        <p:nvSpPr>
          <p:cNvPr name="TextBox 6" id="6"/>
          <p:cNvSpPr txBox="true"/>
          <p:nvPr/>
        </p:nvSpPr>
        <p:spPr>
          <a:xfrm rot="0">
            <a:off x="1028700" y="2237198"/>
            <a:ext cx="2952768" cy="406400"/>
          </a:xfrm>
          <a:prstGeom prst="rect">
            <a:avLst/>
          </a:prstGeom>
        </p:spPr>
        <p:txBody>
          <a:bodyPr anchor="t" rtlCol="false" tIns="0" lIns="0" bIns="0" rIns="0">
            <a:spAutoFit/>
          </a:bodyPr>
          <a:lstStyle/>
          <a:p>
            <a:pPr algn="l">
              <a:lnSpc>
                <a:spcPts val="3250"/>
              </a:lnSpc>
              <a:spcBef>
                <a:spcPct val="0"/>
              </a:spcBef>
            </a:pPr>
            <a:r>
              <a:rPr lang="en-US" b="true" sz="2500" spc="105">
                <a:solidFill>
                  <a:srgbClr val="000000"/>
                </a:solidFill>
                <a:latin typeface="Saira Bold"/>
                <a:ea typeface="Saira Bold"/>
                <a:cs typeface="Saira Bold"/>
                <a:sym typeface="Saira Bold"/>
              </a:rPr>
              <a:t>Jours féri</a:t>
            </a:r>
            <a:r>
              <a:rPr lang="en-US" b="true" sz="2500" spc="105">
                <a:solidFill>
                  <a:srgbClr val="000000"/>
                </a:solidFill>
                <a:latin typeface="Saira Bold"/>
                <a:ea typeface="Saira Bold"/>
                <a:cs typeface="Saira Bold"/>
                <a:sym typeface="Saira Bold"/>
              </a:rPr>
              <a:t>és</a:t>
            </a:r>
          </a:p>
        </p:txBody>
      </p:sp>
      <p:sp>
        <p:nvSpPr>
          <p:cNvPr name="TextBox 7" id="7"/>
          <p:cNvSpPr txBox="true"/>
          <p:nvPr/>
        </p:nvSpPr>
        <p:spPr>
          <a:xfrm rot="0">
            <a:off x="1028700" y="2605497"/>
            <a:ext cx="6481162" cy="2213610"/>
          </a:xfrm>
          <a:prstGeom prst="rect">
            <a:avLst/>
          </a:prstGeom>
        </p:spPr>
        <p:txBody>
          <a:bodyPr anchor="t" rtlCol="false" tIns="0" lIns="0" bIns="0" rIns="0">
            <a:spAutoFit/>
          </a:bodyPr>
          <a:lstStyle/>
          <a:p>
            <a:pPr algn="l" marL="0" indent="0" lvl="0">
              <a:lnSpc>
                <a:spcPts val="2940"/>
              </a:lnSpc>
              <a:spcBef>
                <a:spcPct val="0"/>
              </a:spcBef>
            </a:pPr>
            <a:r>
              <a:rPr lang="en-US" sz="2100" spc="105">
                <a:solidFill>
                  <a:srgbClr val="000000"/>
                </a:solidFill>
                <a:latin typeface="Saira Light"/>
                <a:ea typeface="Saira Light"/>
                <a:cs typeface="Saira Light"/>
                <a:sym typeface="Saira Light"/>
              </a:rPr>
              <a:t>L</a:t>
            </a:r>
            <a:r>
              <a:rPr lang="en-US" sz="2100" spc="105" strike="noStrike" u="none">
                <a:solidFill>
                  <a:srgbClr val="000000"/>
                </a:solidFill>
                <a:latin typeface="Saira Light"/>
                <a:ea typeface="Saira Light"/>
                <a:cs typeface="Saira Light"/>
                <a:sym typeface="Saira Light"/>
              </a:rPr>
              <a:t>es jours fériés sont essentiels pour les prévisions de séries temporelles, car ils influencent souvent les valeurs des données ces jours-là. C'est pourquoi je souhaite ajouter une colonne à mon jeu de données pour indiquer si chaque jour était férié ou non.</a:t>
            </a:r>
          </a:p>
        </p:txBody>
      </p:sp>
      <p:sp>
        <p:nvSpPr>
          <p:cNvPr name="TextBox 8" id="8"/>
          <p:cNvSpPr txBox="true"/>
          <p:nvPr/>
        </p:nvSpPr>
        <p:spPr>
          <a:xfrm rot="0">
            <a:off x="7509862" y="6598459"/>
            <a:ext cx="9749438" cy="727710"/>
          </a:xfrm>
          <a:prstGeom prst="rect">
            <a:avLst/>
          </a:prstGeom>
        </p:spPr>
        <p:txBody>
          <a:bodyPr anchor="t" rtlCol="false" tIns="0" lIns="0" bIns="0" rIns="0">
            <a:spAutoFit/>
          </a:bodyPr>
          <a:lstStyle/>
          <a:p>
            <a:pPr algn="l" marL="0" indent="0" lvl="0">
              <a:lnSpc>
                <a:spcPts val="2940"/>
              </a:lnSpc>
              <a:spcBef>
                <a:spcPct val="0"/>
              </a:spcBef>
            </a:pPr>
            <a:r>
              <a:rPr lang="en-US" sz="2100" spc="105">
                <a:solidFill>
                  <a:srgbClr val="000000"/>
                </a:solidFill>
                <a:latin typeface="Saira Light"/>
                <a:ea typeface="Saira Light"/>
                <a:cs typeface="Saira Light"/>
                <a:sym typeface="Saira Light"/>
              </a:rPr>
              <a:t>L</a:t>
            </a:r>
            <a:r>
              <a:rPr lang="en-US" sz="2100" spc="105" strike="noStrike" u="none">
                <a:solidFill>
                  <a:srgbClr val="000000"/>
                </a:solidFill>
                <a:latin typeface="Saira Light"/>
                <a:ea typeface="Saira Light"/>
                <a:cs typeface="Saira Light"/>
                <a:sym typeface="Saira Light"/>
              </a:rPr>
              <a:t>e graphique révèle une tendance à la baisse + saisonnalité annuelle. Nettoyage nécessaire pour supprimer les valeurs nulles.</a:t>
            </a:r>
          </a:p>
        </p:txBody>
      </p:sp>
      <p:sp>
        <p:nvSpPr>
          <p:cNvPr name="TextBox 9" id="9"/>
          <p:cNvSpPr txBox="true"/>
          <p:nvPr/>
        </p:nvSpPr>
        <p:spPr>
          <a:xfrm rot="0">
            <a:off x="13698073" y="7703715"/>
            <a:ext cx="4125515" cy="1842135"/>
          </a:xfrm>
          <a:prstGeom prst="rect">
            <a:avLst/>
          </a:prstGeom>
        </p:spPr>
        <p:txBody>
          <a:bodyPr anchor="t" rtlCol="false" tIns="0" lIns="0" bIns="0" rIns="0">
            <a:spAutoFit/>
          </a:bodyPr>
          <a:lstStyle/>
          <a:p>
            <a:pPr algn="l" marL="0" indent="0" lvl="0">
              <a:lnSpc>
                <a:spcPts val="2940"/>
              </a:lnSpc>
              <a:spcBef>
                <a:spcPct val="0"/>
              </a:spcBef>
            </a:pPr>
            <a:r>
              <a:rPr lang="en-US" sz="2100" spc="105">
                <a:solidFill>
                  <a:srgbClr val="000000"/>
                </a:solidFill>
                <a:latin typeface="Saira Light"/>
                <a:ea typeface="Saira Light"/>
                <a:cs typeface="Saira Light"/>
                <a:sym typeface="Saira Light"/>
              </a:rPr>
              <a:t>J</a:t>
            </a:r>
            <a:r>
              <a:rPr lang="en-US" sz="2100" spc="105" strike="noStrike" u="none">
                <a:solidFill>
                  <a:srgbClr val="000000"/>
                </a:solidFill>
                <a:latin typeface="Saira Light"/>
                <a:ea typeface="Saira Light"/>
                <a:cs typeface="Saira Light"/>
                <a:sym typeface="Saira Light"/>
              </a:rPr>
              <a:t>e supprimerai non seulement les valeurs égales à 0, mais aussi l’ensemble des données des journées où ces valeurs apparaissent.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143500"/>
            <a:ext cx="7133419" cy="2822511"/>
          </a:xfrm>
          <a:custGeom>
            <a:avLst/>
            <a:gdLst/>
            <a:ahLst/>
            <a:cxnLst/>
            <a:rect r="r" b="b" t="t" l="l"/>
            <a:pathLst>
              <a:path h="2822511" w="7133419">
                <a:moveTo>
                  <a:pt x="0" y="0"/>
                </a:moveTo>
                <a:lnTo>
                  <a:pt x="7133419" y="0"/>
                </a:lnTo>
                <a:lnTo>
                  <a:pt x="7133419" y="2822511"/>
                </a:lnTo>
                <a:lnTo>
                  <a:pt x="0" y="2822511"/>
                </a:lnTo>
                <a:lnTo>
                  <a:pt x="0" y="0"/>
                </a:lnTo>
                <a:close/>
              </a:path>
            </a:pathLst>
          </a:custGeom>
          <a:blipFill>
            <a:blip r:embed="rId2"/>
            <a:stretch>
              <a:fillRect l="0" t="0" r="0" b="0"/>
            </a:stretch>
          </a:blipFill>
        </p:spPr>
      </p:sp>
      <p:sp>
        <p:nvSpPr>
          <p:cNvPr name="Freeform 3" id="3"/>
          <p:cNvSpPr/>
          <p:nvPr/>
        </p:nvSpPr>
        <p:spPr>
          <a:xfrm flipH="false" flipV="false" rot="0">
            <a:off x="9144000" y="2033946"/>
            <a:ext cx="5044467" cy="3394813"/>
          </a:xfrm>
          <a:custGeom>
            <a:avLst/>
            <a:gdLst/>
            <a:ahLst/>
            <a:cxnLst/>
            <a:rect r="r" b="b" t="t" l="l"/>
            <a:pathLst>
              <a:path h="3394813" w="5044467">
                <a:moveTo>
                  <a:pt x="0" y="0"/>
                </a:moveTo>
                <a:lnTo>
                  <a:pt x="5044467" y="0"/>
                </a:lnTo>
                <a:lnTo>
                  <a:pt x="5044467" y="3394813"/>
                </a:lnTo>
                <a:lnTo>
                  <a:pt x="0" y="3394813"/>
                </a:lnTo>
                <a:lnTo>
                  <a:pt x="0" y="0"/>
                </a:lnTo>
                <a:close/>
              </a:path>
            </a:pathLst>
          </a:custGeom>
          <a:blipFill>
            <a:blip r:embed="rId3"/>
            <a:stretch>
              <a:fillRect l="0" t="0" r="0" b="0"/>
            </a:stretch>
          </a:blipFill>
        </p:spPr>
      </p:sp>
      <p:sp>
        <p:nvSpPr>
          <p:cNvPr name="Freeform 4" id="4"/>
          <p:cNvSpPr/>
          <p:nvPr/>
        </p:nvSpPr>
        <p:spPr>
          <a:xfrm flipH="false" flipV="false" rot="0">
            <a:off x="9731306" y="6716680"/>
            <a:ext cx="3869854" cy="3394813"/>
          </a:xfrm>
          <a:custGeom>
            <a:avLst/>
            <a:gdLst/>
            <a:ahLst/>
            <a:cxnLst/>
            <a:rect r="r" b="b" t="t" l="l"/>
            <a:pathLst>
              <a:path h="3394813" w="3869854">
                <a:moveTo>
                  <a:pt x="0" y="0"/>
                </a:moveTo>
                <a:lnTo>
                  <a:pt x="3869855" y="0"/>
                </a:lnTo>
                <a:lnTo>
                  <a:pt x="3869855" y="3394814"/>
                </a:lnTo>
                <a:lnTo>
                  <a:pt x="0" y="3394814"/>
                </a:lnTo>
                <a:lnTo>
                  <a:pt x="0" y="0"/>
                </a:lnTo>
                <a:close/>
              </a:path>
            </a:pathLst>
          </a:custGeom>
          <a:blipFill>
            <a:blip r:embed="rId4"/>
            <a:stretch>
              <a:fillRect l="0" t="-612" r="0" b="-612"/>
            </a:stretch>
          </a:blipFill>
        </p:spPr>
      </p:sp>
      <p:sp>
        <p:nvSpPr>
          <p:cNvPr name="TextBox 5" id="5"/>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Prépa</a:t>
            </a:r>
            <a:r>
              <a:rPr lang="en-US" b="true" sz="5977">
                <a:solidFill>
                  <a:srgbClr val="60CD31"/>
                </a:solidFill>
                <a:latin typeface="Gotham Bold"/>
                <a:ea typeface="Gotham Bold"/>
                <a:cs typeface="Gotham Bold"/>
                <a:sym typeface="Gotham Bold"/>
              </a:rPr>
              <a:t>ration des données</a:t>
            </a:r>
          </a:p>
        </p:txBody>
      </p:sp>
      <p:sp>
        <p:nvSpPr>
          <p:cNvPr name="TextBox 6" id="6"/>
          <p:cNvSpPr txBox="true"/>
          <p:nvPr/>
        </p:nvSpPr>
        <p:spPr>
          <a:xfrm rot="0">
            <a:off x="1028700" y="2072219"/>
            <a:ext cx="9481535" cy="406400"/>
          </a:xfrm>
          <a:prstGeom prst="rect">
            <a:avLst/>
          </a:prstGeom>
        </p:spPr>
        <p:txBody>
          <a:bodyPr anchor="t" rtlCol="false" tIns="0" lIns="0" bIns="0" rIns="0">
            <a:spAutoFit/>
          </a:bodyPr>
          <a:lstStyle/>
          <a:p>
            <a:pPr algn="l">
              <a:lnSpc>
                <a:spcPts val="3250"/>
              </a:lnSpc>
              <a:spcBef>
                <a:spcPct val="0"/>
              </a:spcBef>
            </a:pPr>
            <a:r>
              <a:rPr lang="en-US" b="true" sz="2500" spc="105">
                <a:solidFill>
                  <a:srgbClr val="000000"/>
                </a:solidFill>
                <a:latin typeface="Saira Bold"/>
                <a:ea typeface="Saira Bold"/>
                <a:cs typeface="Saira Bold"/>
                <a:sym typeface="Saira Bold"/>
              </a:rPr>
              <a:t>Transformation des Périodes en Heure</a:t>
            </a:r>
            <a:r>
              <a:rPr lang="en-US" b="true" sz="2500" spc="105">
                <a:solidFill>
                  <a:srgbClr val="000000"/>
                </a:solidFill>
                <a:latin typeface="Saira Bold"/>
                <a:ea typeface="Saira Bold"/>
                <a:cs typeface="Saira Bold"/>
                <a:sym typeface="Saira Bold"/>
              </a:rPr>
              <a:t>s</a:t>
            </a:r>
          </a:p>
        </p:txBody>
      </p:sp>
      <p:sp>
        <p:nvSpPr>
          <p:cNvPr name="TextBox 7" id="7"/>
          <p:cNvSpPr txBox="true"/>
          <p:nvPr/>
        </p:nvSpPr>
        <p:spPr>
          <a:xfrm rot="0">
            <a:off x="1028700" y="2605497"/>
            <a:ext cx="6481162" cy="2213610"/>
          </a:xfrm>
          <a:prstGeom prst="rect">
            <a:avLst/>
          </a:prstGeom>
        </p:spPr>
        <p:txBody>
          <a:bodyPr anchor="t" rtlCol="false" tIns="0" lIns="0" bIns="0" rIns="0">
            <a:spAutoFit/>
          </a:bodyPr>
          <a:lstStyle/>
          <a:p>
            <a:pPr algn="l" marL="0" indent="0" lvl="0">
              <a:lnSpc>
                <a:spcPts val="2940"/>
              </a:lnSpc>
              <a:spcBef>
                <a:spcPct val="0"/>
              </a:spcBef>
            </a:pPr>
            <a:r>
              <a:rPr lang="en-US" sz="2100" spc="105">
                <a:solidFill>
                  <a:srgbClr val="000000"/>
                </a:solidFill>
                <a:latin typeface="Saira Light"/>
                <a:ea typeface="Saira Light"/>
                <a:cs typeface="Saira Light"/>
                <a:sym typeface="Saira Light"/>
              </a:rPr>
              <a:t>Cette consiste à ajuster le format de la date afin d’y intégrer l’information horaire. Les valeurs de settlement_period indiquent le numéro de l’échantillon dans la journée. Comme il existe 48 échantillons par jour, chaque échantillon correspond à un intervalle de 30 minutes.</a:t>
            </a:r>
          </a:p>
        </p:txBody>
      </p:sp>
      <p:sp>
        <p:nvSpPr>
          <p:cNvPr name="TextBox 8" id="8"/>
          <p:cNvSpPr txBox="true"/>
          <p:nvPr/>
        </p:nvSpPr>
        <p:spPr>
          <a:xfrm rot="0">
            <a:off x="9144000" y="5827046"/>
            <a:ext cx="6481162" cy="727710"/>
          </a:xfrm>
          <a:prstGeom prst="rect">
            <a:avLst/>
          </a:prstGeom>
        </p:spPr>
        <p:txBody>
          <a:bodyPr anchor="t" rtlCol="false" tIns="0" lIns="0" bIns="0" rIns="0">
            <a:spAutoFit/>
          </a:bodyPr>
          <a:lstStyle/>
          <a:p>
            <a:pPr algn="l" marL="0" indent="0" lvl="0">
              <a:lnSpc>
                <a:spcPts val="2940"/>
              </a:lnSpc>
              <a:spcBef>
                <a:spcPct val="0"/>
              </a:spcBef>
            </a:pPr>
            <a:r>
              <a:rPr lang="en-US" sz="2100" spc="105">
                <a:solidFill>
                  <a:srgbClr val="000000"/>
                </a:solidFill>
                <a:latin typeface="Saira Light"/>
                <a:ea typeface="Saira Light"/>
                <a:cs typeface="Saira Light"/>
                <a:sym typeface="Saira Light"/>
              </a:rPr>
              <a:t>La seconde étape consiste à ajouter des décalages temporels.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143500"/>
            <a:ext cx="9900305" cy="3774491"/>
          </a:xfrm>
          <a:custGeom>
            <a:avLst/>
            <a:gdLst/>
            <a:ahLst/>
            <a:cxnLst/>
            <a:rect r="r" b="b" t="t" l="l"/>
            <a:pathLst>
              <a:path h="3774491" w="9900305">
                <a:moveTo>
                  <a:pt x="0" y="0"/>
                </a:moveTo>
                <a:lnTo>
                  <a:pt x="9900305" y="0"/>
                </a:lnTo>
                <a:lnTo>
                  <a:pt x="9900305" y="3774491"/>
                </a:lnTo>
                <a:lnTo>
                  <a:pt x="0" y="3774491"/>
                </a:lnTo>
                <a:lnTo>
                  <a:pt x="0" y="0"/>
                </a:lnTo>
                <a:close/>
              </a:path>
            </a:pathLst>
          </a:custGeom>
          <a:blipFill>
            <a:blip r:embed="rId2"/>
            <a:stretch>
              <a:fillRect l="0" t="0" r="0" b="0"/>
            </a:stretch>
          </a:blipFill>
        </p:spPr>
      </p:sp>
      <p:sp>
        <p:nvSpPr>
          <p:cNvPr name="TextBox 3" id="3"/>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ANALYSE</a:t>
            </a:r>
            <a:r>
              <a:rPr lang="en-US" b="true" sz="5977">
                <a:solidFill>
                  <a:srgbClr val="60CD31"/>
                </a:solidFill>
                <a:latin typeface="Gotham Bold"/>
                <a:ea typeface="Gotham Bold"/>
                <a:cs typeface="Gotham Bold"/>
                <a:sym typeface="Gotham Bold"/>
              </a:rPr>
              <a:t> EXPLORATOIRE</a:t>
            </a:r>
          </a:p>
        </p:txBody>
      </p:sp>
      <p:sp>
        <p:nvSpPr>
          <p:cNvPr name="TextBox 4" id="4"/>
          <p:cNvSpPr txBox="true"/>
          <p:nvPr/>
        </p:nvSpPr>
        <p:spPr>
          <a:xfrm rot="0">
            <a:off x="1028700" y="2488332"/>
            <a:ext cx="6481162" cy="2213610"/>
          </a:xfrm>
          <a:prstGeom prst="rect">
            <a:avLst/>
          </a:prstGeom>
        </p:spPr>
        <p:txBody>
          <a:bodyPr anchor="t" rtlCol="false" tIns="0" lIns="0" bIns="0" rIns="0">
            <a:spAutoFit/>
          </a:bodyPr>
          <a:lstStyle/>
          <a:p>
            <a:pPr algn="l" marL="0" indent="0" lvl="0">
              <a:lnSpc>
                <a:spcPts val="2940"/>
              </a:lnSpc>
              <a:spcBef>
                <a:spcPct val="0"/>
              </a:spcBef>
            </a:pPr>
            <a:r>
              <a:rPr lang="en-US" sz="2100" spc="105">
                <a:solidFill>
                  <a:srgbClr val="000000"/>
                </a:solidFill>
                <a:latin typeface="Saira Light"/>
                <a:ea typeface="Saira Light"/>
                <a:cs typeface="Saira Light"/>
                <a:sym typeface="Saira Light"/>
              </a:rPr>
              <a:t>Dans cette section, j’examinerai la répartition de la demande en électricité selon plusieurs critères, notamment l’heure, le mois et l’année. Cette analyse est un moyen efficace de mettre en évidence les variations saisonnières propres aux séries temporelles.</a:t>
            </a:r>
          </a:p>
        </p:txBody>
      </p:sp>
      <p:sp>
        <p:nvSpPr>
          <p:cNvPr name="TextBox 5" id="5"/>
          <p:cNvSpPr txBox="true"/>
          <p:nvPr/>
        </p:nvSpPr>
        <p:spPr>
          <a:xfrm rot="0">
            <a:off x="11357625" y="6257287"/>
            <a:ext cx="6481162" cy="2213610"/>
          </a:xfrm>
          <a:prstGeom prst="rect">
            <a:avLst/>
          </a:prstGeom>
        </p:spPr>
        <p:txBody>
          <a:bodyPr anchor="t" rtlCol="false" tIns="0" lIns="0" bIns="0" rIns="0">
            <a:spAutoFit/>
          </a:bodyPr>
          <a:lstStyle/>
          <a:p>
            <a:pPr algn="l" marL="0" indent="0" lvl="0">
              <a:lnSpc>
                <a:spcPts val="2940"/>
              </a:lnSpc>
              <a:spcBef>
                <a:spcPct val="0"/>
              </a:spcBef>
            </a:pPr>
            <a:r>
              <a:rPr lang="en-US" sz="2100" spc="105">
                <a:solidFill>
                  <a:srgbClr val="000000"/>
                </a:solidFill>
                <a:latin typeface="Saira Light"/>
                <a:ea typeface="Saira Light"/>
                <a:cs typeface="Saira Light"/>
                <a:sym typeface="Saira Light"/>
              </a:rPr>
              <a:t>Contrairement aux pays chauds où la climatisation fait augmenter la consommation estivale, la Grande-Bretagne enregistre sa demande électrique la plus basse durant l'été. Cette observation surprenante a été vérifiée par l'analyse détaillée de l'année 2016.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2587367" y="2999599"/>
            <a:ext cx="12207263" cy="4287801"/>
          </a:xfrm>
          <a:custGeom>
            <a:avLst/>
            <a:gdLst/>
            <a:ahLst/>
            <a:cxnLst/>
            <a:rect r="r" b="b" t="t" l="l"/>
            <a:pathLst>
              <a:path h="4287801" w="12207263">
                <a:moveTo>
                  <a:pt x="0" y="0"/>
                </a:moveTo>
                <a:lnTo>
                  <a:pt x="12207262" y="0"/>
                </a:lnTo>
                <a:lnTo>
                  <a:pt x="12207262" y="4287802"/>
                </a:lnTo>
                <a:lnTo>
                  <a:pt x="0" y="4287802"/>
                </a:lnTo>
                <a:lnTo>
                  <a:pt x="0" y="0"/>
                </a:lnTo>
                <a:close/>
              </a:path>
            </a:pathLst>
          </a:custGeom>
          <a:blipFill>
            <a:blip r:embed="rId2"/>
            <a:stretch>
              <a:fillRect l="0" t="0" r="0" b="0"/>
            </a:stretch>
          </a:blipFill>
        </p:spPr>
      </p:sp>
      <p:sp>
        <p:nvSpPr>
          <p:cNvPr name="TextBox 3" id="3"/>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ANALYSE</a:t>
            </a:r>
            <a:r>
              <a:rPr lang="en-US" b="true" sz="5977">
                <a:solidFill>
                  <a:srgbClr val="60CD31"/>
                </a:solidFill>
                <a:latin typeface="Gotham Bold"/>
                <a:ea typeface="Gotham Bold"/>
                <a:cs typeface="Gotham Bold"/>
                <a:sym typeface="Gotham Bold"/>
              </a:rPr>
              <a:t> EXPLORATOIRE</a:t>
            </a:r>
          </a:p>
        </p:txBody>
      </p:sp>
      <p:sp>
        <p:nvSpPr>
          <p:cNvPr name="TextBox 4" id="4"/>
          <p:cNvSpPr txBox="true"/>
          <p:nvPr/>
        </p:nvSpPr>
        <p:spPr>
          <a:xfrm rot="0">
            <a:off x="3777059" y="7812009"/>
            <a:ext cx="10733882" cy="464820"/>
          </a:xfrm>
          <a:prstGeom prst="rect">
            <a:avLst/>
          </a:prstGeom>
        </p:spPr>
        <p:txBody>
          <a:bodyPr anchor="t" rtlCol="false" tIns="0" lIns="0" bIns="0" rIns="0">
            <a:spAutoFit/>
          </a:bodyPr>
          <a:lstStyle/>
          <a:p>
            <a:pPr algn="l" marL="0" indent="0" lvl="0">
              <a:lnSpc>
                <a:spcPts val="3779"/>
              </a:lnSpc>
              <a:spcBef>
                <a:spcPct val="0"/>
              </a:spcBef>
            </a:pPr>
            <a:r>
              <a:rPr lang="en-US" sz="2699" spc="134">
                <a:solidFill>
                  <a:srgbClr val="000000"/>
                </a:solidFill>
                <a:latin typeface="Saira Light"/>
                <a:ea typeface="Saira Light"/>
                <a:cs typeface="Saira Light"/>
                <a:sym typeface="Saira Light"/>
              </a:rPr>
              <a:t>Ce graphique confirme les résultats du graphique précédent.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7EDED"/>
        </a:solidFill>
      </p:bgPr>
    </p:bg>
    <p:spTree>
      <p:nvGrpSpPr>
        <p:cNvPr id="1" name=""/>
        <p:cNvGrpSpPr/>
        <p:nvPr/>
      </p:nvGrpSpPr>
      <p:grpSpPr>
        <a:xfrm>
          <a:off x="0" y="0"/>
          <a:ext cx="0" cy="0"/>
          <a:chOff x="0" y="0"/>
          <a:chExt cx="0" cy="0"/>
        </a:xfrm>
      </p:grpSpPr>
      <p:sp>
        <p:nvSpPr>
          <p:cNvPr name="Freeform 2" id="2"/>
          <p:cNvSpPr/>
          <p:nvPr/>
        </p:nvSpPr>
        <p:spPr>
          <a:xfrm flipH="false" flipV="false" rot="0">
            <a:off x="3214667" y="2913396"/>
            <a:ext cx="9965982" cy="3762158"/>
          </a:xfrm>
          <a:custGeom>
            <a:avLst/>
            <a:gdLst/>
            <a:ahLst/>
            <a:cxnLst/>
            <a:rect r="r" b="b" t="t" l="l"/>
            <a:pathLst>
              <a:path h="3762158" w="9965982">
                <a:moveTo>
                  <a:pt x="0" y="0"/>
                </a:moveTo>
                <a:lnTo>
                  <a:pt x="9965981" y="0"/>
                </a:lnTo>
                <a:lnTo>
                  <a:pt x="9965981" y="3762158"/>
                </a:lnTo>
                <a:lnTo>
                  <a:pt x="0" y="3762158"/>
                </a:lnTo>
                <a:lnTo>
                  <a:pt x="0" y="0"/>
                </a:lnTo>
                <a:close/>
              </a:path>
            </a:pathLst>
          </a:custGeom>
          <a:blipFill>
            <a:blip r:embed="rId2"/>
            <a:stretch>
              <a:fillRect l="0" t="0" r="0" b="0"/>
            </a:stretch>
          </a:blipFill>
        </p:spPr>
      </p:sp>
      <p:sp>
        <p:nvSpPr>
          <p:cNvPr name="TextBox 3" id="3"/>
          <p:cNvSpPr txBox="true"/>
          <p:nvPr/>
        </p:nvSpPr>
        <p:spPr>
          <a:xfrm rot="0">
            <a:off x="1028700" y="914400"/>
            <a:ext cx="11291044" cy="1021416"/>
          </a:xfrm>
          <a:prstGeom prst="rect">
            <a:avLst/>
          </a:prstGeom>
        </p:spPr>
        <p:txBody>
          <a:bodyPr anchor="t" rtlCol="false" tIns="0" lIns="0" bIns="0" rIns="0">
            <a:spAutoFit/>
          </a:bodyPr>
          <a:lstStyle/>
          <a:p>
            <a:pPr algn="l">
              <a:lnSpc>
                <a:spcPts val="8367"/>
              </a:lnSpc>
              <a:spcBef>
                <a:spcPct val="0"/>
              </a:spcBef>
            </a:pPr>
            <a:r>
              <a:rPr lang="en-US" b="true" sz="5977">
                <a:solidFill>
                  <a:srgbClr val="60CD31"/>
                </a:solidFill>
                <a:latin typeface="Gotham Bold"/>
                <a:ea typeface="Gotham Bold"/>
                <a:cs typeface="Gotham Bold"/>
                <a:sym typeface="Gotham Bold"/>
              </a:rPr>
              <a:t>ANALYSE</a:t>
            </a:r>
            <a:r>
              <a:rPr lang="en-US" b="true" sz="5977">
                <a:solidFill>
                  <a:srgbClr val="60CD31"/>
                </a:solidFill>
                <a:latin typeface="Gotham Bold"/>
                <a:ea typeface="Gotham Bold"/>
                <a:cs typeface="Gotham Bold"/>
                <a:sym typeface="Gotham Bold"/>
              </a:rPr>
              <a:t> EXPLORATOIRE</a:t>
            </a:r>
          </a:p>
        </p:txBody>
      </p:sp>
      <p:sp>
        <p:nvSpPr>
          <p:cNvPr name="TextBox 4" id="4"/>
          <p:cNvSpPr txBox="true"/>
          <p:nvPr/>
        </p:nvSpPr>
        <p:spPr>
          <a:xfrm rot="0">
            <a:off x="1028700" y="2221044"/>
            <a:ext cx="12421059"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a:solidFill>
                  <a:srgbClr val="000000"/>
                </a:solidFill>
                <a:latin typeface="Saira Bold"/>
                <a:ea typeface="Saira Bold"/>
                <a:cs typeface="Saira Bold"/>
                <a:sym typeface="Saira Bold"/>
              </a:rPr>
              <a:t>Examinons l'effet des jours fériés sur la consommation d'électricité :</a:t>
            </a:r>
          </a:p>
        </p:txBody>
      </p:sp>
      <p:sp>
        <p:nvSpPr>
          <p:cNvPr name="TextBox 5" id="5"/>
          <p:cNvSpPr txBox="true"/>
          <p:nvPr/>
        </p:nvSpPr>
        <p:spPr>
          <a:xfrm rot="0">
            <a:off x="2043016" y="6888480"/>
            <a:ext cx="11975832" cy="2369820"/>
          </a:xfrm>
          <a:prstGeom prst="rect">
            <a:avLst/>
          </a:prstGeom>
        </p:spPr>
        <p:txBody>
          <a:bodyPr anchor="t" rtlCol="false" tIns="0" lIns="0" bIns="0" rIns="0">
            <a:spAutoFit/>
          </a:bodyPr>
          <a:lstStyle/>
          <a:p>
            <a:pPr algn="l">
              <a:lnSpc>
                <a:spcPts val="3779"/>
              </a:lnSpc>
            </a:pPr>
            <a:r>
              <a:rPr lang="en-US" sz="2699" spc="134">
                <a:solidFill>
                  <a:srgbClr val="000000"/>
                </a:solidFill>
                <a:latin typeface="Saira Light"/>
                <a:ea typeface="Saira Light"/>
                <a:cs typeface="Saira Light"/>
                <a:sym typeface="Saira Light"/>
              </a:rPr>
              <a:t>Il apparaît que, du lundi au vendredi, la consommation d’électricité est en moyenne plus faible les jours fériés, tandis qu’elle augmente le samedi et reste similaire le dimanche.</a:t>
            </a:r>
          </a:p>
          <a:p>
            <a:pPr algn="l" marL="0" indent="0" lvl="0">
              <a:lnSpc>
                <a:spcPts val="3779"/>
              </a:lnSpc>
              <a:spcBef>
                <a:spcPct val="0"/>
              </a:spcBef>
            </a:pPr>
            <a:r>
              <a:rPr lang="en-US" sz="2699" spc="134">
                <a:solidFill>
                  <a:srgbClr val="000000"/>
                </a:solidFill>
                <a:latin typeface="Saira Light"/>
                <a:ea typeface="Saira Light"/>
                <a:cs typeface="Saira Light"/>
                <a:sym typeface="Saira Light"/>
              </a:rPr>
              <a:t>Pour les jours non fériés, on observe que la demande du week-end est inférieure à celle des jours de semaine.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DAG56dVBprI</dc:identifier>
  <dcterms:modified xsi:type="dcterms:W3CDTF">2011-08-01T06:04:30Z</dcterms:modified>
  <cp:revision>1</cp:revision>
  <dc:title>Green and grey Futuristic modern Artificial Intelligence Presentation</dc:title>
</cp:coreProperties>
</file>